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2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ҧǿ" initials="Y" lastIdx="0" clrIdx="0"/>
  <p:cmAuthor id="7" name="samsung" initials="s" lastIdx="0" clrIdx="0"/>
  <p:cmAuthor id="1" name="lenovo" initials="l" lastIdx="0" clrIdx="0"/>
  <p:cmAuthor id="8" name="HP" initials="H" lastIdx="0" clrIdx="0"/>
  <p:cmAuthor id="2" name="ASUS" initials="A" lastIdx="0" clrIdx="1"/>
  <p:cmAuthor id="9" name="jifei lin" initials="jl" lastIdx="0" clrIdx="4"/>
  <p:cmAuthor id="3" name="yxpc" initials="y" lastIdx="0" clrIdx="2"/>
  <p:cmAuthor id="4" name="FANFAN" initials="F" lastIdx="0" clrIdx="3"/>
  <p:cmAuthor id="5" name="jinhu.me" initials="j" lastIdx="0" clrIdx="0"/>
  <p:cmAuthor id="6" name="ming qiu" initials="m" lastIdx="0" clrIdx="1"/>
  <p:cmAuthor id="10" name="DELL" initials="D" lastIdx="0" clrIdx="9"/>
  <p:cmAuthor id="12" name="94472" initials="9" lastIdx="0" clrIdx="11"/>
  <p:cmAuthor id="13" name="Administrator" initials="A" lastIdx="0" clrIdx="12"/>
  <p:cmAuthor id="11" name="聪聪" initials="聪" lastIdx="0" clrIdx="10"/>
  <p:cmAuthor id="14" name="admin" initials="a" lastIdx="0" clrIdx="0"/>
  <p:cmAuthor id="15" name="www.xkb1.com" initials="w" lastIdx="0" clrIdx="1"/>
  <p:cmAuthor id="16" name="新课标第一网" initials="新" lastIdx="0" clrIdx="0"/>
  <p:cmAuthor id="17" name="八九年" initials="八" lastIdx="0" clrIdx="4"/>
  <p:cmAuthor id="18" name="李丽" initials="李" lastIdx="0" clrIdx="14"/>
  <p:cmAuthor id="19" name="刘浩" initials="刘" lastIdx="0" clrIdx="0"/>
  <p:cmAuthor id="20" name="Vivian Liu" initials="V" lastIdx="0" clrIdx="1"/>
  <p:cmAuthor id="21" name="微软用户" initials="微" lastIdx="0" clrIdx="0"/>
  <p:cmAuthor id="22" name="Windows 用户" initials="W" lastIdx="0" clrIdx="0"/>
  <p:cmAuthor id="2000" name="张瑞霞" initials="authorId_524709945" lastIdx="0" clrIdx="0"/>
  <p:cmAuthor id="23" name="孙宇婷" initials="孙" lastIdx="0" clrIdx="21"/>
  <p:cmAuthor id="24" name="杜B格小生" initials="杜" lastIdx="0" clrIdx="0"/>
  <p:cmAuthor id="26" name="刘刘" initials="" lastIdx="0" clrIdx="20"/>
  <p:cmAuthor id="27" name="张 林娜" initials="张" lastIdx="0" clrIdx="0"/>
  <p:cmAuthor id="28" name="Mia Vida Villanueva" initials="M" lastIdx="0" clrIdx="0"/>
  <p:cmAuthor id="29" name="李彦利" initials="李" lastIdx="0" clrIdx="25"/>
  <p:cmAuthor id="30" name="LJH" initials="L" lastIdx="0" clrIdx="0"/>
  <p:cmAuthor id="31" name="未知用户1" initials="未" lastIdx="0" clrIdx="22"/>
  <p:cmAuthor id="34" name="a'su's" initials="a" lastIdx="0" clrIdx="33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0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4988560" y="585467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C785F"/>
                </a:solidFill>
                <a:latin typeface="汉仪长宋简" panose="02010600000101010101" pitchFamily="2" charset="-122"/>
                <a:ea typeface="汉仪长宋简" panose="02010600000101010101" pitchFamily="2" charset="-122"/>
              </a:rPr>
              <a:t>译林牛津</a:t>
            </a:r>
            <a:r>
              <a:rPr lang="en-US" altLang="zh-CN" sz="2000" dirty="0">
                <a:solidFill>
                  <a:srgbClr val="3C785F"/>
                </a:solidFill>
                <a:latin typeface="汉仪长宋简" panose="02010600000101010101" pitchFamily="2" charset="-122"/>
                <a:ea typeface="汉仪长宋简" panose="02010600000101010101" pitchFamily="2" charset="-122"/>
              </a:rPr>
              <a:t>2025</a:t>
            </a:r>
            <a:r>
              <a:rPr lang="zh-CN" altLang="en-US" sz="2000" dirty="0">
                <a:solidFill>
                  <a:srgbClr val="3C785F"/>
                </a:solidFill>
                <a:latin typeface="汉仪长宋简" panose="02010600000101010101" pitchFamily="2" charset="-122"/>
                <a:ea typeface="汉仪长宋简" panose="02010600000101010101" pitchFamily="2" charset="-122"/>
              </a:rPr>
              <a:t>年</a:t>
            </a:r>
            <a:r>
              <a:rPr lang="zh-CN" altLang="en-US" sz="2000" dirty="0">
                <a:solidFill>
                  <a:srgbClr val="3C785F"/>
                </a:solidFill>
                <a:latin typeface="汉仪长宋简" panose="02010600000101010101" pitchFamily="2" charset="-122"/>
                <a:ea typeface="汉仪长宋简" panose="02010600000101010101" pitchFamily="2" charset="-122"/>
              </a:rPr>
              <a:t>春</a:t>
            </a:r>
            <a:endParaRPr lang="zh-CN" altLang="en-US" sz="2000" dirty="0">
              <a:solidFill>
                <a:srgbClr val="3C785F"/>
              </a:solidFill>
              <a:latin typeface="汉仪长宋简" panose="02010600000101010101" pitchFamily="2" charset="-122"/>
              <a:ea typeface="汉仪长宋简" panose="02010600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30500" y="2079226"/>
            <a:ext cx="67310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>
                <a:latin typeface="汉仪全唐诗简" panose="00020600040101010101" pitchFamily="18" charset="-122"/>
                <a:ea typeface="汉仪全唐诗简" panose="00020600040101010101" pitchFamily="18" charset="-122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rgbClr val="405A24"/>
                </a:solidFill>
                <a:latin typeface="Elephant" panose="02020904090505020303" charset="0"/>
                <a:cs typeface="Elephant" panose="02020904090505020303" charset="0"/>
              </a:rPr>
              <a:t>Reading 2</a:t>
            </a:r>
            <a:endParaRPr lang="en-US" altLang="zh-CN" sz="2800" b="1" dirty="0">
              <a:solidFill>
                <a:srgbClr val="405A24"/>
              </a:solidFill>
              <a:latin typeface="Elephant" panose="02020904090505020303" charset="0"/>
              <a:cs typeface="Elephant" panose="02020904090505020303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7930" y="1156967"/>
            <a:ext cx="75361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b="1" dirty="0">
                <a:solidFill>
                  <a:srgbClr val="C39D25"/>
                </a:solidFill>
                <a:latin typeface="Comic Sans MS" panose="030F0702030302020204" charset="0"/>
                <a:ea typeface="汉仪长宋简" panose="02010600000101010101" pitchFamily="2" charset="-122"/>
                <a:cs typeface="Comic Sans MS" panose="030F0702030302020204" charset="0"/>
              </a:rPr>
              <a:t>7B Unit7 Outdoor Fun</a:t>
            </a:r>
            <a:endParaRPr lang="en-US" altLang="zh-CN" sz="5400" b="1" dirty="0">
              <a:solidFill>
                <a:srgbClr val="C39D25"/>
              </a:solidFill>
              <a:latin typeface="Comic Sans MS" panose="030F0702030302020204" charset="0"/>
              <a:ea typeface="汉仪长宋简" panose="02010600000101010101" pitchFamily="2" charset="-122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5440" y="297815"/>
            <a:ext cx="3418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We got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lost</a:t>
            </a: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6915" y="1070610"/>
            <a:ext cx="10443210" cy="396938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lost     adj.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迷路的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get lost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迷路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adj.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丢失的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the lost key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丢失的钥匙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*lost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和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missing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的区别：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lost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指永久性消失，无找回可能，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missing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是暂时消失，可能找回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lost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是动词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lose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的过去式和过去分词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lose     v.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丢失，失去；输掉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lose one’s way=get lost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迷路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lose weight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减肥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lose ccontrol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失控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lose heart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失去信心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lose face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丢脸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loser    n.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失败者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2955" y="5039995"/>
            <a:ext cx="106711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Unluckily,  they_________the football game again.(lose).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When we arrive in a new city, it’s easy to _______our way.(lose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police are trying their best to look for the________boy.(lost,missing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74085" y="5071745"/>
            <a:ext cx="144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lost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32930" y="5470525"/>
            <a:ext cx="144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lose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13625" y="5901690"/>
            <a:ext cx="144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missing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5440" y="297815"/>
            <a:ext cx="6823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None</a:t>
            </a: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of us knew the right way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0280" y="1151890"/>
            <a:ext cx="10076180" cy="267652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none     pron.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没有一个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none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表示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三者或三者以上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的人或物一个也没有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none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可以指代可数名词，也可以指代不可数名词，做主语时，若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指代不可数名词，谓语动词用单数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，若指代可数，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谓语动词可单可复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none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可以和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of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连用，后面加复数名词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9955" y="4079240"/>
            <a:ext cx="101168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--How many birds are there in the tree?        --_________.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A. No one        B. Nothing      C. None         D. No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None of the money on the table ______(be)_________(I).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98185" y="4951095"/>
            <a:ext cx="721360" cy="502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is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21245" y="4890770"/>
            <a:ext cx="1174750" cy="502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mine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 descr="5e8d72d6738131586328278672"/>
          <p:cNvPicPr>
            <a:picLocks noChangeAspect="1"/>
          </p:cNvPicPr>
          <p:nvPr/>
        </p:nvPicPr>
        <p:blipFill>
          <a:blip r:embed="rId2"/>
          <a:srcRect l="12120" t="30620" r="47259" b="32528"/>
          <a:stretch>
            <a:fillRect/>
          </a:stretch>
        </p:blipFill>
        <p:spPr>
          <a:xfrm>
            <a:off x="5068570" y="4316095"/>
            <a:ext cx="853440" cy="7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5440" y="297815"/>
            <a:ext cx="6823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I was a little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worried</a:t>
            </a:r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zh-CN" sz="32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210" y="1151890"/>
            <a:ext cx="10857865" cy="3107690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worried   adj.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担心的，发愁的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be worried about sb/sth  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担忧某人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某事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worrying  adj. 令人担忧的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worry      U.n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担忧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c.n.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令人担忧的事情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p.l.worries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）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worry      vt.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使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…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担忧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</a:t>
            </a:r>
            <a:endParaRPr lang="en-US" altLang="zh-CN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Tom always worries his parents.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汤姆总是让他的父母担忧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worry      vi. 担忧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worry about sth/sb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担忧某事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/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某人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Tom always worries about his old parents.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汤姆总是担忧他年迈的父母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9310" y="4517390"/>
            <a:ext cx="111791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The________mother looked at her________son,looking _______.(worry)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Can you tell me what you are _________________(worry)about?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Everything is ready. You have nothing to __________.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A. worry      B. worried       C. worry about        D. be worried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4635" y="4460875"/>
            <a:ext cx="1343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worried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50890" y="4460875"/>
            <a:ext cx="1497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worrying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40800" y="4460875"/>
            <a:ext cx="1497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worried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53355" y="4982845"/>
            <a:ext cx="3238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worrying/worried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 descr="5e8d72d6738131586328278672"/>
          <p:cNvPicPr>
            <a:picLocks noChangeAspect="1"/>
          </p:cNvPicPr>
          <p:nvPr/>
        </p:nvPicPr>
        <p:blipFill>
          <a:blip r:embed="rId2"/>
          <a:srcRect l="12120" t="30620" r="47259" b="32528"/>
          <a:stretch>
            <a:fillRect/>
          </a:stretch>
        </p:blipFill>
        <p:spPr>
          <a:xfrm>
            <a:off x="4678045" y="5667375"/>
            <a:ext cx="853440" cy="7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5440" y="297815"/>
            <a:ext cx="74936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but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luckily</a:t>
            </a:r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, a driver stopped and told us which way to go.</a:t>
            </a:r>
            <a:endParaRPr lang="en-US" altLang="zh-CN" sz="32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210" y="1452880"/>
            <a:ext cx="10857865" cy="1814830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luckily   adv.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幸运地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反：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unluckily 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不幸地</a:t>
            </a:r>
            <a:endParaRPr lang="en-US" altLang="zh-CN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lucky   adj.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幸运的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You‘re lucky to live in such a nice neighbourhood.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unlucky   adj.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不幸的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luck      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u.n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运气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Wish you good luck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4535" y="3533140"/>
            <a:ext cx="110350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Millie is __________to fail the exam again.(luck)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__________, Lucy found her lost key.(luck)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--We are going to have a basketball game with Class 2.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--________.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A. Have a good time    B. Good luck    C. I’m sorry to hear that    D. Thanks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88820" y="3492500"/>
            <a:ext cx="1888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unlucky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75055" y="3920490"/>
            <a:ext cx="1888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Luckily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 descr="5e8d72d6738131586328278672"/>
          <p:cNvPicPr>
            <a:picLocks noChangeAspect="1"/>
          </p:cNvPicPr>
          <p:nvPr/>
        </p:nvPicPr>
        <p:blipFill>
          <a:blip r:embed="rId2"/>
          <a:srcRect l="12120" t="30620" r="47259" b="32528"/>
          <a:stretch>
            <a:fillRect/>
          </a:stretch>
        </p:blipFill>
        <p:spPr>
          <a:xfrm>
            <a:off x="3877310" y="5138420"/>
            <a:ext cx="853440" cy="7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5440" y="297815"/>
            <a:ext cx="74936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We cycled for another hour and then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arrived at</a:t>
            </a:r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the village</a:t>
            </a:r>
            <a:endParaRPr lang="en-US" altLang="zh-CN" sz="32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210" y="1452880"/>
            <a:ext cx="10857865" cy="95313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arrive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vi.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到达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arrive in+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大地点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arrive at+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小地点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arrive in/at=get to=reach 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到达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4535" y="2656840"/>
            <a:ext cx="110350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He is the first one to _________school.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A. arrive       B. arrive at       C. get        D. arrive in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Last night, they ________home at ten o’clock.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A. arrived     B. arrived at      C. got to      D. arrived in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I’ll ring you up as soon as I _______.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A. arrive     B. arrive at      C. get to     D. reach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train ____________(arrive) in five minutes.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5e8d72d6738131586328278672"/>
          <p:cNvPicPr>
            <a:picLocks noChangeAspect="1"/>
          </p:cNvPicPr>
          <p:nvPr/>
        </p:nvPicPr>
        <p:blipFill>
          <a:blip r:embed="rId2"/>
          <a:srcRect l="12120" t="30620" r="47259" b="32528"/>
          <a:stretch>
            <a:fillRect/>
          </a:stretch>
        </p:blipFill>
        <p:spPr>
          <a:xfrm>
            <a:off x="2501900" y="2908300"/>
            <a:ext cx="853440" cy="774700"/>
          </a:xfrm>
          <a:prstGeom prst="rect">
            <a:avLst/>
          </a:prstGeom>
        </p:spPr>
      </p:pic>
      <p:pic>
        <p:nvPicPr>
          <p:cNvPr id="7" name="图片 6" descr="5e8d72d6738131586328278672"/>
          <p:cNvPicPr>
            <a:picLocks noChangeAspect="1"/>
          </p:cNvPicPr>
          <p:nvPr/>
        </p:nvPicPr>
        <p:blipFill>
          <a:blip r:embed="rId2"/>
          <a:srcRect l="12120" t="30620" r="47259" b="32528"/>
          <a:stretch>
            <a:fillRect/>
          </a:stretch>
        </p:blipFill>
        <p:spPr>
          <a:xfrm>
            <a:off x="570230" y="3810000"/>
            <a:ext cx="853440" cy="774700"/>
          </a:xfrm>
          <a:prstGeom prst="rect">
            <a:avLst/>
          </a:prstGeom>
        </p:spPr>
      </p:pic>
      <p:pic>
        <p:nvPicPr>
          <p:cNvPr id="8" name="图片 7" descr="5e8d72d6738131586328278672"/>
          <p:cNvPicPr>
            <a:picLocks noChangeAspect="1"/>
          </p:cNvPicPr>
          <p:nvPr/>
        </p:nvPicPr>
        <p:blipFill>
          <a:blip r:embed="rId2"/>
          <a:srcRect l="12120" t="30620" r="47259" b="32528"/>
          <a:stretch>
            <a:fillRect/>
          </a:stretch>
        </p:blipFill>
        <p:spPr>
          <a:xfrm>
            <a:off x="648335" y="4584700"/>
            <a:ext cx="853440" cy="774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21230" y="5209540"/>
            <a:ext cx="217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is arriving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5440" y="297815"/>
            <a:ext cx="74936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I used an app to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find out</a:t>
            </a:r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more about them.</a:t>
            </a:r>
            <a:endParaRPr lang="en-US" altLang="zh-CN" sz="32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60" y="1324610"/>
            <a:ext cx="7791450" cy="36214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00760" y="5144770"/>
            <a:ext cx="100514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Please help me _________who broke the window just now.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A. find    B. find out      C. look for      D. discover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图片 12" descr="5e8d72d6738131586328278672"/>
          <p:cNvPicPr>
            <a:picLocks noChangeAspect="1"/>
          </p:cNvPicPr>
          <p:nvPr/>
        </p:nvPicPr>
        <p:blipFill>
          <a:blip r:embed="rId3"/>
          <a:srcRect l="12120" t="30620" r="47259" b="32528"/>
          <a:stretch>
            <a:fillRect/>
          </a:stretch>
        </p:blipFill>
        <p:spPr>
          <a:xfrm>
            <a:off x="2219325" y="5420360"/>
            <a:ext cx="853440" cy="7747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072765" y="1224915"/>
            <a:ext cx="1365885" cy="517525"/>
          </a:xfrm>
          <a:prstGeom prst="roundRect">
            <a:avLst/>
          </a:prstGeom>
          <a:noFill/>
          <a:ln w="107950" cmpd="dbl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07685" y="1224915"/>
            <a:ext cx="1365885" cy="517525"/>
          </a:xfrm>
          <a:prstGeom prst="roundRect">
            <a:avLst/>
          </a:prstGeom>
          <a:noFill/>
          <a:ln w="107950" cmpd="dbl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55440" y="297815"/>
            <a:ext cx="7493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but we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were proud of</a:t>
            </a:r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our teamwork</a:t>
            </a:r>
            <a:endParaRPr lang="en-US" altLang="zh-CN" sz="32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5980" y="1249045"/>
            <a:ext cx="10857865" cy="138366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proud   adj.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骄傲的，自豪的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be proud of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为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…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感到骄傲，自豪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pride    n.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骄傲，自豪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</a:t>
            </a:r>
            <a:r>
              <a:rPr lang="en-US" altLang="zh-CN" sz="2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take pride in   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为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感到骄傲，自豪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proudly  adv. 骄傲地，自豪地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0095" y="3093720"/>
            <a:ext cx="108889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China has made great achievements. We _________our amazing country.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A. are proud     B. are proud of       C. take pride       D. be proud of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His __________stopped him from asking for help.(proud)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“We come first in the football game.”The teacher said___________(proud).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 descr="5e8d72d6738131586328278672"/>
          <p:cNvPicPr>
            <a:picLocks noChangeAspect="1"/>
          </p:cNvPicPr>
          <p:nvPr/>
        </p:nvPicPr>
        <p:blipFill>
          <a:blip r:embed="rId2"/>
          <a:srcRect l="12120" t="30620" r="47259" b="32528"/>
          <a:stretch>
            <a:fillRect/>
          </a:stretch>
        </p:blipFill>
        <p:spPr>
          <a:xfrm>
            <a:off x="2886710" y="3288030"/>
            <a:ext cx="853440" cy="774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45590" y="3980815"/>
            <a:ext cx="147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pride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30920" y="4327525"/>
            <a:ext cx="147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proudly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55440" y="297815"/>
            <a:ext cx="7493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I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can’t wait to do</a:t>
            </a:r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it again.</a:t>
            </a:r>
            <a:endParaRPr lang="en-US" altLang="zh-CN" sz="32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5980" y="1249045"/>
            <a:ext cx="10857865" cy="95313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can’t wait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to do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迫不及待去做某事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区分：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can’t help/stop doing 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情不自禁做某事，忍不住做某事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1865" y="2678430"/>
            <a:ext cx="105721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Daniel could wait___________(share) the good news with his parents.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She can’t help _________(smile) when seeing her child.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38880" y="2621280"/>
            <a:ext cx="1725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 share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98495" y="3108960"/>
            <a:ext cx="1725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smiling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60" y="725805"/>
            <a:ext cx="6139815" cy="1785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yi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435610" y="389890"/>
            <a:ext cx="1142428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一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根据提示写出适当的单词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1. They are ______ (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骄傲的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) of their teamwork.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2. Half an hour ______ (late), we __________(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到达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) at the village.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3. ___________ (follow) a path through the forest is interesting.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4.Sleeping under the stars is a special ____________(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经历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5. The students got _______(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迷路的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). They looked very _________(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担忧的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6. The police are trying to_____________(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查明）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truth.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7. Sandy likes to go_________(cycle) when she is free.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8. I will never forget the ___________(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令人愉快的）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trip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！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4880" y="1104900"/>
            <a:ext cx="116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proud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90495" y="1824990"/>
            <a:ext cx="116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later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20360" y="1824990"/>
            <a:ext cx="1386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arrived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9015" y="2519680"/>
            <a:ext cx="1681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Following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00445" y="3168015"/>
            <a:ext cx="2204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experience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36620" y="3777615"/>
            <a:ext cx="82613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lost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78240" y="3777615"/>
            <a:ext cx="145351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worried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36440" y="4411980"/>
            <a:ext cx="145351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find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out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96310" y="5063490"/>
            <a:ext cx="145351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cycling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56710" y="5715000"/>
            <a:ext cx="183324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enjoyable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1803400" cy="583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Revision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37130" y="297815"/>
            <a:ext cx="949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Introduce Simon’s cycling trip according to the following chart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7045" y="2501265"/>
            <a:ext cx="22053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Simon’s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cycling trip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348865" y="1390650"/>
            <a:ext cx="1405890" cy="1214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437130" y="3316605"/>
            <a:ext cx="998220" cy="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188845" y="3691255"/>
            <a:ext cx="1358265" cy="1918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723005" y="881380"/>
            <a:ext cx="33147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Basic information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(who,when,where, what, how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94735" y="2747645"/>
            <a:ext cx="3179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 process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(activities, problems,solutions)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94735" y="5078730"/>
            <a:ext cx="29444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Conclusion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(feelings, what you learn from it)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35900" y="881380"/>
            <a:ext cx="3993515" cy="82994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Simon …a cycling trip with ….It …a/an …experience.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7037705" y="1470660"/>
            <a:ext cx="670560" cy="14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451600" y="1772920"/>
            <a:ext cx="5485130" cy="340106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no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After breakfast, they …a little village. Their phone…so they….But luckily, a driver stopped and …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An hour later, they…and they were…. The village…. After lunch, they walked around and …. Simon used…..They …some photos. It was…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On their way back, Sandy’s bike…. Daniel…We all….We were…but…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5684520" y="3203575"/>
            <a:ext cx="670560" cy="14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5684520" y="5520055"/>
            <a:ext cx="670560" cy="14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451600" y="5421630"/>
            <a:ext cx="5285105" cy="46037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It was …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！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We had …and …. I can’t….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yi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195705" y="1669415"/>
            <a:ext cx="98158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3600" noProof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Remember the language points.</a:t>
            </a:r>
            <a:endParaRPr lang="en-US" sz="3600" noProof="0">
              <a:ln>
                <a:noFill/>
              </a:ln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2. Finish the corresponding exercises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3. Introduce Simon’s cycling trip according to your poster to your parents or friends.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625" y="443230"/>
            <a:ext cx="2676525" cy="7696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noAutofit/>
          </a:bodyPr>
          <a:p>
            <a:pPr fontAlgn="auto">
              <a:buClrTx/>
              <a:buSzTx/>
              <a:buFontTx/>
            </a:pPr>
            <a:r>
              <a:rPr lang="en-US" altLang="zh-CN" sz="3600" noProof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Homework</a:t>
            </a:r>
            <a:endParaRPr lang="en-US" altLang="zh-CN" sz="3600" noProof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4988560" y="585467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C785F"/>
                </a:solidFill>
                <a:latin typeface="汉仪长宋简" panose="02010600000101010101" pitchFamily="2" charset="-122"/>
                <a:ea typeface="汉仪长宋简" panose="02010600000101010101" pitchFamily="2" charset="-122"/>
              </a:rPr>
              <a:t>译林牛津</a:t>
            </a:r>
            <a:r>
              <a:rPr lang="en-US" altLang="zh-CN" sz="2000" dirty="0">
                <a:solidFill>
                  <a:srgbClr val="3C785F"/>
                </a:solidFill>
                <a:latin typeface="汉仪长宋简" panose="02010600000101010101" pitchFamily="2" charset="-122"/>
                <a:ea typeface="汉仪长宋简" panose="02010600000101010101" pitchFamily="2" charset="-122"/>
              </a:rPr>
              <a:t>2025</a:t>
            </a:r>
            <a:r>
              <a:rPr lang="zh-CN" altLang="en-US" sz="2000" dirty="0">
                <a:solidFill>
                  <a:srgbClr val="3C785F"/>
                </a:solidFill>
                <a:latin typeface="汉仪长宋简" panose="02010600000101010101" pitchFamily="2" charset="-122"/>
                <a:ea typeface="汉仪长宋简" panose="02010600000101010101" pitchFamily="2" charset="-122"/>
              </a:rPr>
              <a:t>年</a:t>
            </a:r>
            <a:r>
              <a:rPr lang="zh-CN" altLang="en-US" sz="2000" dirty="0">
                <a:solidFill>
                  <a:srgbClr val="3C785F"/>
                </a:solidFill>
                <a:latin typeface="汉仪长宋简" panose="02010600000101010101" pitchFamily="2" charset="-122"/>
                <a:ea typeface="汉仪长宋简" panose="02010600000101010101" pitchFamily="2" charset="-122"/>
              </a:rPr>
              <a:t>春</a:t>
            </a:r>
            <a:endParaRPr lang="zh-CN" altLang="en-US" sz="2000" dirty="0">
              <a:solidFill>
                <a:srgbClr val="3C785F"/>
              </a:solidFill>
              <a:latin typeface="汉仪长宋简" panose="02010600000101010101" pitchFamily="2" charset="-122"/>
              <a:ea typeface="汉仪长宋简" panose="0201060000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0530" y="1424940"/>
            <a:ext cx="92373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Thanks for watching</a:t>
            </a:r>
            <a:endParaRPr lang="en-US" altLang="zh-CN" sz="6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380365" y="250190"/>
            <a:ext cx="2067560" cy="58356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Exercise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55" y="833755"/>
            <a:ext cx="9871075" cy="59105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05985" y="3651885"/>
            <a:ext cx="1773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set off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14140" y="4375150"/>
            <a:ext cx="1773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followed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15970" y="5037455"/>
            <a:ext cx="1317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lost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4775" y="5755640"/>
            <a:ext cx="2108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was proud of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2067560" cy="58356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Exercise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" y="881380"/>
            <a:ext cx="10641965" cy="56654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011920" y="1702435"/>
            <a:ext cx="1773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countryside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21295" y="4067175"/>
            <a:ext cx="1773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worried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92370" y="4984750"/>
            <a:ext cx="1773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arrived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08125" y="5445125"/>
            <a:ext cx="1773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experience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" y="302260"/>
            <a:ext cx="10142220" cy="439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41140" y="464185"/>
            <a:ext cx="7346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It was an amazing 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experience</a:t>
            </a:r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!</a:t>
            </a:r>
            <a:endParaRPr lang="en-US" altLang="zh-CN" sz="36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7910" y="1243330"/>
            <a:ext cx="10076180" cy="396938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C.n.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经历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an unforgettable experience 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一次难忘的经历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U.n. 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经验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have experience in doing sth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做某事有经验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a teacher with ten years’ experience 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一位有着十年经验的老师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V. 体验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</a:t>
            </a:r>
            <a:r>
              <a:rPr lang="en-US" altLang="zh-CN" sz="28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experience the charm of Chinese culture </a:t>
            </a:r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体验中国文化的魅力</a:t>
            </a:r>
            <a:endParaRPr lang="en-US" altLang="zh-CN" sz="28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adj. experienced    有经验的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an experienced teacher 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一位有经验的老师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4715" y="5428615"/>
            <a:ext cx="11177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The____________teacher has much ____________in teaching students.(experience)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61465" y="5375275"/>
            <a:ext cx="1808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experienced</a:t>
            </a:r>
            <a:endParaRPr lang="en-US" altLang="zh-CN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52135" y="5380990"/>
            <a:ext cx="1808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experience</a:t>
            </a:r>
            <a:endParaRPr lang="en-US" altLang="zh-CN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3640" y="881380"/>
            <a:ext cx="10123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After breakfast, we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set off</a:t>
            </a: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for a little village.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4570" y="1584325"/>
            <a:ext cx="10076180" cy="267652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set off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出发，动身，启程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燃放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set off fireworks 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燃放烟花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set up  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建立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set up a company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建立一个公司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set out  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出发，动身；开始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set aside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留出（时间或金钱）；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不顾，不理会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a set of  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一套，一组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3295" y="4380230"/>
            <a:ext cx="1004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 am going to _________America with my friends 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A. set up     B. set off      C. set off for       D. set out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My father _________a charity organization last year.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A. set up     B. set off      C. set out       D. set aside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 descr="5e8d72d6738131586328278672"/>
          <p:cNvPicPr>
            <a:picLocks noChangeAspect="1"/>
          </p:cNvPicPr>
          <p:nvPr/>
        </p:nvPicPr>
        <p:blipFill>
          <a:blip r:embed="rId2"/>
          <a:srcRect l="12120" t="30620" r="47259" b="32528"/>
          <a:stretch>
            <a:fillRect/>
          </a:stretch>
        </p:blipFill>
        <p:spPr>
          <a:xfrm>
            <a:off x="3886835" y="4576445"/>
            <a:ext cx="853440" cy="774700"/>
          </a:xfrm>
          <a:prstGeom prst="rect">
            <a:avLst/>
          </a:prstGeom>
        </p:spPr>
      </p:pic>
      <p:pic>
        <p:nvPicPr>
          <p:cNvPr id="9" name="图片 8" descr="5e8d72d6738131586328278672"/>
          <p:cNvPicPr>
            <a:picLocks noChangeAspect="1"/>
          </p:cNvPicPr>
          <p:nvPr/>
        </p:nvPicPr>
        <p:blipFill>
          <a:blip r:embed="rId2"/>
          <a:srcRect l="12120" t="30620" r="47259" b="32528"/>
          <a:stretch>
            <a:fillRect/>
          </a:stretch>
        </p:blipFill>
        <p:spPr>
          <a:xfrm>
            <a:off x="828675" y="5351145"/>
            <a:ext cx="853440" cy="7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6610" y="881380"/>
            <a:ext cx="109105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We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followed</a:t>
            </a: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the map on my phone, but it didn’t give enough details about the countryside.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580" y="1957705"/>
            <a:ext cx="10076180" cy="2245360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follow    v.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遵循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follow the rules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遵守规则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v. 跟随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follow in the footsteps of sb   跟随某人的脚步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       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follow the heart   跟随内心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v.跟踪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</a:t>
            </a:r>
            <a:endParaRPr lang="en-US" altLang="zh-CN" sz="2800" b="1" dirty="0">
              <a:solidFill>
                <a:schemeClr val="accent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following    adj.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接下来的，之后的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9950" y="4499610"/>
            <a:ext cx="100761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When we drive, we need to __________the traffic rules.(follow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We are looking forward to the ____________holiday.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(follow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36490" y="4504690"/>
            <a:ext cx="179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follow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74005" y="4930775"/>
            <a:ext cx="179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following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11718"/>
          <a:stretch>
            <a:fillRect/>
          </a:stretch>
        </p:blipFill>
        <p:spPr>
          <a:xfrm>
            <a:off x="0" y="38100"/>
            <a:ext cx="12192000" cy="6891020"/>
          </a:xfrm>
          <a:custGeom>
            <a:avLst/>
            <a:gdLst>
              <a:gd name="connsiteX0" fmla="*/ 0 w 12192000"/>
              <a:gd name="connsiteY0" fmla="*/ 0 h 6807200"/>
              <a:gd name="connsiteX1" fmla="*/ 1548968 w 12192000"/>
              <a:gd name="connsiteY1" fmla="*/ 0 h 6807200"/>
              <a:gd name="connsiteX2" fmla="*/ 1559678 w 12192000"/>
              <a:gd name="connsiteY2" fmla="*/ 132218 h 6807200"/>
              <a:gd name="connsiteX3" fmla="*/ 1981200 w 12192000"/>
              <a:gd name="connsiteY3" fmla="*/ 1943100 h 6807200"/>
              <a:gd name="connsiteX4" fmla="*/ 3276600 w 12192000"/>
              <a:gd name="connsiteY4" fmla="*/ 2197100 h 6807200"/>
              <a:gd name="connsiteX5" fmla="*/ 5791200 w 12192000"/>
              <a:gd name="connsiteY5" fmla="*/ 2260600 h 6807200"/>
              <a:gd name="connsiteX6" fmla="*/ 7200900 w 12192000"/>
              <a:gd name="connsiteY6" fmla="*/ 2273300 h 6807200"/>
              <a:gd name="connsiteX7" fmla="*/ 9207500 w 12192000"/>
              <a:gd name="connsiteY7" fmla="*/ 2311400 h 6807200"/>
              <a:gd name="connsiteX8" fmla="*/ 9867900 w 12192000"/>
              <a:gd name="connsiteY8" fmla="*/ 2197100 h 6807200"/>
              <a:gd name="connsiteX9" fmla="*/ 10464800 w 12192000"/>
              <a:gd name="connsiteY9" fmla="*/ 2082800 h 6807200"/>
              <a:gd name="connsiteX10" fmla="*/ 10960100 w 12192000"/>
              <a:gd name="connsiteY10" fmla="*/ 1981200 h 6807200"/>
              <a:gd name="connsiteX11" fmla="*/ 11417300 w 12192000"/>
              <a:gd name="connsiteY11" fmla="*/ 1981200 h 6807200"/>
              <a:gd name="connsiteX12" fmla="*/ 11785600 w 12192000"/>
              <a:gd name="connsiteY12" fmla="*/ 1549400 h 6807200"/>
              <a:gd name="connsiteX13" fmla="*/ 11430000 w 12192000"/>
              <a:gd name="connsiteY13" fmla="*/ 546100 h 6807200"/>
              <a:gd name="connsiteX14" fmla="*/ 10769600 w 12192000"/>
              <a:gd name="connsiteY14" fmla="*/ 88900 h 6807200"/>
              <a:gd name="connsiteX15" fmla="*/ 10075763 w 12192000"/>
              <a:gd name="connsiteY15" fmla="*/ 10716 h 6807200"/>
              <a:gd name="connsiteX16" fmla="*/ 9937428 w 12192000"/>
              <a:gd name="connsiteY16" fmla="*/ 0 h 6807200"/>
              <a:gd name="connsiteX17" fmla="*/ 12192000 w 12192000"/>
              <a:gd name="connsiteY17" fmla="*/ 0 h 6807200"/>
              <a:gd name="connsiteX18" fmla="*/ 12192000 w 12192000"/>
              <a:gd name="connsiteY18" fmla="*/ 6807200 h 6807200"/>
              <a:gd name="connsiteX19" fmla="*/ 0 w 12192000"/>
              <a:gd name="connsiteY19" fmla="*/ 680720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07200">
                <a:moveTo>
                  <a:pt x="0" y="0"/>
                </a:moveTo>
                <a:lnTo>
                  <a:pt x="1548968" y="0"/>
                </a:lnTo>
                <a:lnTo>
                  <a:pt x="1559678" y="132218"/>
                </a:lnTo>
                <a:cubicBezTo>
                  <a:pt x="1619399" y="772112"/>
                  <a:pt x="1783292" y="1630231"/>
                  <a:pt x="1981200" y="1943100"/>
                </a:cubicBezTo>
                <a:cubicBezTo>
                  <a:pt x="2269067" y="2398183"/>
                  <a:pt x="2641600" y="2144183"/>
                  <a:pt x="3276600" y="2197100"/>
                </a:cubicBezTo>
                <a:cubicBezTo>
                  <a:pt x="3911600" y="2250017"/>
                  <a:pt x="5137150" y="2247900"/>
                  <a:pt x="5791200" y="2260600"/>
                </a:cubicBezTo>
                <a:cubicBezTo>
                  <a:pt x="6445250" y="2273300"/>
                  <a:pt x="7200900" y="2273300"/>
                  <a:pt x="7200900" y="2273300"/>
                </a:cubicBezTo>
                <a:cubicBezTo>
                  <a:pt x="7770283" y="2281767"/>
                  <a:pt x="8763000" y="2324100"/>
                  <a:pt x="9207500" y="2311400"/>
                </a:cubicBezTo>
                <a:cubicBezTo>
                  <a:pt x="9652000" y="2298700"/>
                  <a:pt x="9867900" y="2197100"/>
                  <a:pt x="9867900" y="2197100"/>
                </a:cubicBezTo>
                <a:lnTo>
                  <a:pt x="10464800" y="2082800"/>
                </a:lnTo>
                <a:cubicBezTo>
                  <a:pt x="10646833" y="2046817"/>
                  <a:pt x="10801350" y="1998133"/>
                  <a:pt x="10960100" y="1981200"/>
                </a:cubicBezTo>
                <a:cubicBezTo>
                  <a:pt x="11118850" y="1964267"/>
                  <a:pt x="11279717" y="2053167"/>
                  <a:pt x="11417300" y="1981200"/>
                </a:cubicBezTo>
                <a:cubicBezTo>
                  <a:pt x="11554883" y="1909233"/>
                  <a:pt x="11783483" y="1788583"/>
                  <a:pt x="11785600" y="1549400"/>
                </a:cubicBezTo>
                <a:cubicBezTo>
                  <a:pt x="11787717" y="1310217"/>
                  <a:pt x="11599333" y="789517"/>
                  <a:pt x="11430000" y="546100"/>
                </a:cubicBezTo>
                <a:cubicBezTo>
                  <a:pt x="11260667" y="302683"/>
                  <a:pt x="11355917" y="198967"/>
                  <a:pt x="10769600" y="88900"/>
                </a:cubicBezTo>
                <a:cubicBezTo>
                  <a:pt x="10623021" y="61383"/>
                  <a:pt x="10371137" y="34925"/>
                  <a:pt x="10075763" y="10716"/>
                </a:cubicBezTo>
                <a:lnTo>
                  <a:pt x="9937428" y="0"/>
                </a:lnTo>
                <a:lnTo>
                  <a:pt x="12192000" y="0"/>
                </a:lnTo>
                <a:lnTo>
                  <a:pt x="12192000" y="6807200"/>
                </a:lnTo>
                <a:lnTo>
                  <a:pt x="0" y="68072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223520" y="208915"/>
            <a:ext cx="11784330" cy="653478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00" name="文本框 1"/>
          <p:cNvSpPr txBox="1"/>
          <p:nvPr/>
        </p:nvSpPr>
        <p:spPr>
          <a:xfrm>
            <a:off x="428625" y="297815"/>
            <a:ext cx="3378200" cy="5835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7030A0"/>
            </a:solidFill>
          </a:ln>
        </p:spPr>
        <p:txBody>
          <a:bodyPr wrap="square" anchor="t" anchorCtr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sym typeface="微软雅黑" panose="020B0503020204020204" charset="-122"/>
              </a:rPr>
              <a:t>Language points</a:t>
            </a:r>
            <a:endParaRPr lang="en-US" altLang="zh-CN" sz="3200"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6610" y="881380"/>
            <a:ext cx="109105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We </a:t>
            </a:r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followed</a:t>
            </a: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the map on my phone, but it didn’t give enough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details</a:t>
            </a: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about the countryside.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3605" y="2105025"/>
            <a:ext cx="10076180" cy="953135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detail      n.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细节；具体情况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in detail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详细地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detailed   adj.详细的</a:t>
            </a:r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0270" y="3251200"/>
            <a:ext cx="100895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Can you explain the case in __________.(detail)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___________information can be found on our website.(detail)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________of the discussion were not given.(detail)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9830" y="3251200"/>
            <a:ext cx="1803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detail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44650" y="3681730"/>
            <a:ext cx="1803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detailed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91310" y="4062095"/>
            <a:ext cx="1803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details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6560</Words>
  <Application>WPS 演示</Application>
  <PresentationFormat>宽屏</PresentationFormat>
  <Paragraphs>307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汉仪长宋简</vt:lpstr>
      <vt:lpstr>汉仪全唐诗简</vt:lpstr>
      <vt:lpstr>Elephant</vt:lpstr>
      <vt:lpstr>Segoe Print</vt:lpstr>
      <vt:lpstr>Comic Sans MS</vt:lpstr>
      <vt:lpstr>微软雅黑</vt:lpstr>
      <vt:lpstr>Times New Roman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Q一一</cp:lastModifiedBy>
  <cp:revision>165</cp:revision>
  <dcterms:created xsi:type="dcterms:W3CDTF">2019-06-19T02:08:00Z</dcterms:created>
  <dcterms:modified xsi:type="dcterms:W3CDTF">2025-04-16T07:46:13Z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B03E3C6A348D4984A3DCEAAC59A5BAD6_11</vt:lpwstr>
  </property>
</Properties>
</file>