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29"/>
  </p:handoutMasterIdLst>
  <p:sldIdLst>
    <p:sldId id="390" r:id="rId3"/>
    <p:sldId id="547" r:id="rId4"/>
    <p:sldId id="561" r:id="rId5"/>
    <p:sldId id="549" r:id="rId6"/>
    <p:sldId id="552" r:id="rId7"/>
    <p:sldId id="551" r:id="rId8"/>
    <p:sldId id="553" r:id="rId9"/>
    <p:sldId id="554" r:id="rId10"/>
    <p:sldId id="555" r:id="rId11"/>
    <p:sldId id="556" r:id="rId12"/>
    <p:sldId id="557" r:id="rId14"/>
    <p:sldId id="558" r:id="rId15"/>
    <p:sldId id="559" r:id="rId16"/>
    <p:sldId id="560" r:id="rId17"/>
    <p:sldId id="562" r:id="rId18"/>
    <p:sldId id="563" r:id="rId19"/>
    <p:sldId id="544" r:id="rId20"/>
    <p:sldId id="565" r:id="rId21"/>
    <p:sldId id="566" r:id="rId22"/>
    <p:sldId id="568" r:id="rId23"/>
    <p:sldId id="569" r:id="rId24"/>
    <p:sldId id="570" r:id="rId25"/>
    <p:sldId id="573" r:id="rId26"/>
    <p:sldId id="571" r:id="rId27"/>
    <p:sldId id="517" r:id="rId28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0" name="ҧǿ" initials="Y" lastIdx="0" clrIdx="0"/>
  <p:cmAuthor id="7" name="samsung" initials="s" lastIdx="0" clrIdx="0"/>
  <p:cmAuthor id="8" name="HP" initials="H" lastIdx="0" clrIdx="0"/>
  <p:cmAuthor id="2" name="ASUS" initials="A" lastIdx="0" clrIdx="1"/>
  <p:cmAuthor id="9" name="jifei lin" initials="jl" lastIdx="0" clrIdx="4"/>
  <p:cmAuthor id="3" name="yxpc" initials="y" lastIdx="0" clrIdx="2"/>
  <p:cmAuthor id="4" name="FANFAN" initials="F" lastIdx="0" clrIdx="3"/>
  <p:cmAuthor id="5" name="jinhu.me" initials="j" lastIdx="0" clrIdx="0"/>
  <p:cmAuthor id="6" name="ming qiu" initials="m" lastIdx="0" clrIdx="1"/>
  <p:cmAuthor id="10" name="DELL" initials="D" lastIdx="0" clrIdx="9"/>
  <p:cmAuthor id="12" name="94472" initials="9" lastIdx="0" clrIdx="11"/>
  <p:cmAuthor id="11" name="AAAAAAAAA_____" initials="A" lastIdx="0" clrIdx="10"/>
  <p:cmAuthor id="13" name="User" initials="U" lastIdx="0" clrIdx="12"/>
  <p:cmAuthor id="15" name="www.xkb1.com" initials="w" lastIdx="0" clrIdx="1"/>
  <p:cmAuthor id="16" name="新课标第一网" initials="新" lastIdx="0" clrIdx="0"/>
  <p:cmAuthor id="17" name="八九年" initials="八" lastIdx="0" clrIdx="4"/>
  <p:cmAuthor id="18" name="李丽" initials="李" lastIdx="0" clrIdx="14"/>
  <p:cmAuthor id="19" name="刘浩" initials="刘" lastIdx="0" clrIdx="0"/>
  <p:cmAuthor id="20" name="Vivian Liu" initials="V" lastIdx="0" clrIdx="1"/>
  <p:cmAuthor id="21" name="微软用户" initials="微" lastIdx="0" clrIdx="0"/>
  <p:cmAuthor id="22" name="Windows 用户" initials="W" lastIdx="0" clrIdx="0"/>
  <p:cmAuthor id="2000" name="张瑞霞" initials="authorId_524709945" lastIdx="0" clrIdx="0"/>
  <p:cmAuthor id="23" name="孙宇婷" initials="孙" lastIdx="0" clrIdx="21"/>
  <p:cmAuthor id="24" name="杜B格小生" initials="杜" lastIdx="0" clrIdx="0"/>
  <p:cmAuthor id="26" name="刘刘" initials="" lastIdx="0" clrIdx="20"/>
  <p:cmAuthor id="27" name="张 林娜" initials="张" lastIdx="0" clrIdx="0"/>
  <p:cmAuthor id="28" name="Mia Vida Villanueva" initials="M" lastIdx="0" clrIdx="0"/>
  <p:cmAuthor id="29" name="李彦利" initials="李" lastIdx="0" clrIdx="25"/>
  <p:cmAuthor id="30" name="LJH" initials="L" lastIdx="0" clrIdx="0"/>
  <p:cmAuthor id="31" name="未知用户1" initials="未" lastIdx="0" clrIdx="22"/>
  <p:cmAuthor id="34" name="a'su's" initials="a" lastIdx="0" clrIdx="3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clrMru>
    <a:srgbClr val="0FB62A"/>
    <a:srgbClr val="A7D971"/>
    <a:srgbClr val="92D050"/>
    <a:srgbClr val="C6E6A1"/>
    <a:srgbClr val="070776"/>
    <a:srgbClr val="D80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6"/>
    <p:restoredTop sz="99698" autoAdjust="0"/>
  </p:normalViewPr>
  <p:slideViewPr>
    <p:cSldViewPr snapToGrid="0" showGuides="1">
      <p:cViewPr varScale="1">
        <p:scale>
          <a:sx n="83" d="100"/>
          <a:sy n="83" d="100"/>
        </p:scale>
        <p:origin x="-90" y="-1104"/>
      </p:cViewPr>
      <p:guideLst>
        <p:guide orient="horz" pos="1912"/>
        <p:guide orient="horz" pos="1618"/>
        <p:guide pos="3832"/>
        <p:guide pos="298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170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CE0C2B-EC0B-43F6-A09C-03A28CC1561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C4D9A8-F743-46A4-B4AD-431C206F903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单击此处编辑母版文本样式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76803" name="文本占位符 2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78851" name="文本占位符 2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2412" y="1941211"/>
            <a:ext cx="8139178" cy="674375"/>
          </a:xfrm>
        </p:spPr>
        <p:txBody>
          <a:bodyPr rIns="19050" anchor="t"/>
          <a:lstStyle>
            <a:lvl1pPr algn="ctr">
              <a:defRPr sz="4100" b="0" spc="4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2412" y="2674620"/>
            <a:ext cx="8139178" cy="713238"/>
          </a:xfrm>
        </p:spPr>
        <p:txBody>
          <a:bodyPr tIns="28575" rIns="57150" bIns="28575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381"/>
            <a:ext cx="8139178" cy="37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941211"/>
            <a:ext cx="8139178" cy="674375"/>
          </a:xfrm>
        </p:spPr>
        <p:txBody>
          <a:bodyPr rIns="19050" anchor="t"/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100" b="0" i="0" u="none" strike="noStrike" kern="1200" cap="none" spc="45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72000"/>
            <a:ext cx="8139178" cy="3781016"/>
          </a:xfrm>
        </p:spPr>
        <p:txBody>
          <a:bodyPr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2856548"/>
            <a:ext cx="8139178" cy="468634"/>
          </a:xfrm>
        </p:spPr>
        <p:txBody>
          <a:bodyPr rIns="47625" anchor="t"/>
          <a:lstStyle>
            <a:lvl1pPr>
              <a:defRPr sz="2700" b="0" u="none" strike="noStrike" kern="1200" cap="none" spc="225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3383757"/>
            <a:ext cx="8139178" cy="808489"/>
          </a:xfrm>
        </p:spPr>
        <p:txBody>
          <a:bodyPr tIns="28575" rIns="57150" bIns="28575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7" y="972000"/>
            <a:ext cx="3962432" cy="3780000"/>
          </a:xfrm>
        </p:spPr>
        <p:txBody>
          <a:bodyPr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72000"/>
            <a:ext cx="3962432" cy="378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7" y="972001"/>
            <a:ext cx="3962432" cy="285752"/>
          </a:xfrm>
        </p:spPr>
        <p:txBody>
          <a:bodyPr tIns="28575" rIns="57150" bIns="28575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500" b="1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341782"/>
            <a:ext cx="3962400" cy="3414176"/>
          </a:xfrm>
        </p:spPr>
        <p:txBody>
          <a:bodyPr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2" y="972001"/>
            <a:ext cx="3962432" cy="285752"/>
          </a:xfrm>
        </p:spPr>
        <p:txBody>
          <a:bodyPr tIns="28575" rIns="57150" bIns="28575" anchor="t" anchorCtr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  <a:endParaRPr lang="zh-CN" altLang="en-US" smtClean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2" y="1341782"/>
            <a:ext cx="3962432" cy="3414176"/>
          </a:xfrm>
        </p:spPr>
        <p:txBody>
          <a:bodyPr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7" y="972000"/>
            <a:ext cx="3962432" cy="3780000"/>
          </a:xfrm>
        </p:spPr>
        <p:txBody>
          <a:bodyPr vert="horz" lIns="76200" tIns="0" rIns="61913" bIns="0" rtlCol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113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72000"/>
            <a:ext cx="3962432" cy="3780000"/>
          </a:xfrm>
        </p:spPr>
        <p:txBody>
          <a:bodyPr/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382"/>
            <a:ext cx="713238" cy="4041680"/>
          </a:xfrm>
        </p:spPr>
        <p:txBody>
          <a:bodyPr vert="eaVert"/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1800" b="1" i="0" u="none" strike="noStrike" kern="1200" cap="none" spc="15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376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file:///D:\qq&#25991;&#20214;\712321467\Image\C2C\Image2\%7b75232B38-A165-1FB7-499C-2E1C792CACB5%7d.png" TargetMode="External"/><Relationship Id="rId20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.xml"/><Relationship Id="rId18" Type="http://schemas.openxmlformats.org/officeDocument/2006/relationships/tags" Target="../tags/tag5.xml"/><Relationship Id="rId17" Type="http://schemas.openxmlformats.org/officeDocument/2006/relationships/tags" Target="../tags/tag4.xml"/><Relationship Id="rId16" Type="http://schemas.openxmlformats.org/officeDocument/2006/relationships/tags" Target="../tags/tag3.xml"/><Relationship Id="rId15" Type="http://schemas.openxmlformats.org/officeDocument/2006/relationships/tags" Target="../tags/tag2.xml"/><Relationship Id="rId14" Type="http://schemas.openxmlformats.org/officeDocument/2006/relationships/tags" Target="../tags/tag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02444" y="323850"/>
            <a:ext cx="8139113" cy="485775"/>
          </a:xfrm>
          <a:prstGeom prst="rect">
            <a:avLst/>
          </a:prstGeom>
        </p:spPr>
        <p:txBody>
          <a:bodyPr vert="horz" lIns="76200" tIns="28575" rIns="57150" bIns="28575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502444" y="971550"/>
            <a:ext cx="8139113" cy="3780235"/>
          </a:xfrm>
          <a:prstGeom prst="rect">
            <a:avLst/>
          </a:prstGeo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fontAlgn="auto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fontAlgn="auto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 spc="1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4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../media/image16.png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image" Target="../media/image17.png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8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tags" Target="../tags/tag68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tags" Target="../tags/tag83.xml"/><Relationship Id="rId3" Type="http://schemas.openxmlformats.org/officeDocument/2006/relationships/image" Target="../media/image18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5.xml"/><Relationship Id="rId2" Type="http://schemas.openxmlformats.org/officeDocument/2006/relationships/image" Target="../media/image20.png"/><Relationship Id="rId1" Type="http://schemas.openxmlformats.org/officeDocument/2006/relationships/tags" Target="../tags/tag84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21.png"/><Relationship Id="rId1" Type="http://schemas.openxmlformats.org/officeDocument/2006/relationships/tags" Target="../tags/tag8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image" Target="../media/image21.png"/><Relationship Id="rId12" Type="http://schemas.openxmlformats.org/officeDocument/2006/relationships/tags" Target="../tags/tag100.xml"/><Relationship Id="rId11" Type="http://schemas.openxmlformats.org/officeDocument/2006/relationships/image" Target="../media/image22.png"/><Relationship Id="rId10" Type="http://schemas.openxmlformats.org/officeDocument/2006/relationships/tags" Target="../tags/tag99.xml"/><Relationship Id="rId1" Type="http://schemas.openxmlformats.org/officeDocument/2006/relationships/tags" Target="../tags/tag9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image" Target="../media/image5.pn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image" Target="../media/image5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46.xml"/><Relationship Id="rId17" Type="http://schemas.openxmlformats.org/officeDocument/2006/relationships/tags" Target="../tags/tag145.xml"/><Relationship Id="rId16" Type="http://schemas.openxmlformats.org/officeDocument/2006/relationships/tags" Target="../tags/tag144.xml"/><Relationship Id="rId15" Type="http://schemas.openxmlformats.org/officeDocument/2006/relationships/tags" Target="../tags/tag143.xml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tags" Target="../tags/tag129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image" Target="../media/image24.png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image" Target="../media/image23.png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5.png"/><Relationship Id="rId1" Type="http://schemas.openxmlformats.org/officeDocument/2006/relationships/tags" Target="../tags/tag147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image" Target="../media/image26.png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image" Target="../media/image29.png"/><Relationship Id="rId7" Type="http://schemas.openxmlformats.org/officeDocument/2006/relationships/tags" Target="../tags/tag165.xml"/><Relationship Id="rId6" Type="http://schemas.openxmlformats.org/officeDocument/2006/relationships/image" Target="../media/image28.jpeg"/><Relationship Id="rId5" Type="http://schemas.openxmlformats.org/officeDocument/2006/relationships/tags" Target="../tags/tag164.xml"/><Relationship Id="rId4" Type="http://schemas.openxmlformats.org/officeDocument/2006/relationships/image" Target="../media/image27.jpeg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tags" Target="../tags/tag16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.xml"/><Relationship Id="rId2" Type="http://schemas.openxmlformats.org/officeDocument/2006/relationships/image" Target="../media/image4.png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image" Target="../media/image5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image" Target="../media/image5.png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image" Target="../media/image10.png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51.xml"/><Relationship Id="rId26" Type="http://schemas.openxmlformats.org/officeDocument/2006/relationships/image" Target="../media/image13.png"/><Relationship Id="rId25" Type="http://schemas.openxmlformats.org/officeDocument/2006/relationships/tags" Target="../tags/tag50.xml"/><Relationship Id="rId24" Type="http://schemas.openxmlformats.org/officeDocument/2006/relationships/tags" Target="../tags/tag49.xml"/><Relationship Id="rId23" Type="http://schemas.openxmlformats.org/officeDocument/2006/relationships/tags" Target="../tags/tag48.xml"/><Relationship Id="rId22" Type="http://schemas.openxmlformats.org/officeDocument/2006/relationships/tags" Target="../tags/tag47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tags" Target="../tags/tag30.xml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image" Target="../media/image12.png"/><Relationship Id="rId10" Type="http://schemas.openxmlformats.org/officeDocument/2006/relationships/tags" Target="../tags/tag36.xml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文本框 1"/>
          <p:cNvSpPr txBox="1"/>
          <p:nvPr/>
        </p:nvSpPr>
        <p:spPr>
          <a:xfrm>
            <a:off x="0" y="3878894"/>
            <a:ext cx="9144000" cy="53022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buNone/>
            </a:pPr>
            <a:r>
              <a:rPr lang="en-US" altLang="zh-CN" sz="3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Grammar</a:t>
            </a:r>
            <a:endParaRPr lang="en-US" altLang="zh-CN" sz="30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054" name="文本框 5"/>
          <p:cNvSpPr txBox="1"/>
          <p:nvPr/>
        </p:nvSpPr>
        <p:spPr>
          <a:xfrm>
            <a:off x="0" y="3218022"/>
            <a:ext cx="9144000" cy="6223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360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粗雅宋_GBK" panose="02000000000000000000" charset="-122"/>
                <a:cs typeface="Times New Roman" panose="02020603050405020304" pitchFamily="18" charset="0"/>
              </a:rPr>
              <a:t>Unit </a:t>
            </a:r>
            <a:r>
              <a:rPr lang="en-US" altLang="zh-CN" sz="360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粗雅宋_GBK" panose="02000000000000000000" charset="-122"/>
                <a:cs typeface="Times New Roman" panose="02020603050405020304" pitchFamily="18" charset="0"/>
              </a:rPr>
              <a:t>5</a:t>
            </a:r>
            <a:r>
              <a:rPr lang="zh-CN" altLang="en-US" sz="360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粗雅宋_GBK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60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粗雅宋_GBK" panose="02000000000000000000" charset="-122"/>
                <a:cs typeface="Times New Roman" panose="02020603050405020304" pitchFamily="18" charset="0"/>
              </a:rPr>
              <a:t> Animal Friends</a:t>
            </a:r>
            <a:endParaRPr lang="zh-CN" altLang="en-US" sz="3600"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方正中粗雅宋_GBK" panose="02000000000000000000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63527" y="2609612"/>
            <a:ext cx="179427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buNone/>
            </a:pPr>
            <a:r>
              <a:rPr lang="zh-CN" altLang="en-US" sz="2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七</a:t>
            </a:r>
            <a:r>
              <a:rPr lang="zh-CN" altLang="en-US" sz="21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年级</a:t>
            </a:r>
            <a:r>
              <a:rPr lang="zh-CN" altLang="en-US" sz="2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下</a:t>
            </a:r>
            <a:r>
              <a:rPr lang="zh-CN" altLang="en-US" sz="21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册</a:t>
            </a:r>
            <a:endParaRPr lang="zh-CN" altLang="en-US" sz="2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文本框 1"/>
          <p:cNvSpPr txBox="1"/>
          <p:nvPr/>
        </p:nvSpPr>
        <p:spPr>
          <a:xfrm>
            <a:off x="648970" y="1284685"/>
            <a:ext cx="6816329" cy="35788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MS Gothic" panose="020B0609070205080204" pitchFamily="49" charset="-128"/>
                <a:sym typeface="宋体" panose="02010600030101010101" pitchFamily="2" charset="-122"/>
              </a:rPr>
              <a:t>1. I love all seasons. I never</a:t>
            </a:r>
            <a:r>
              <a:rPr lang="en-US" altLang="zh-CN" sz="2700" b="1">
                <a:solidFill>
                  <a:srgbClr val="3C8C93"/>
                </a:solidFill>
                <a:latin typeface="Times New Roman" panose="02020603050405020304" pitchFamily="18" charset="0"/>
                <a:ea typeface="MS Gothic" panose="020B0609070205080204" pitchFamily="49" charset="-128"/>
                <a:sym typeface="宋体" panose="02010600030101010101" pitchFamily="2" charset="-122"/>
              </a:rPr>
              <a:t> </a:t>
            </a:r>
            <a:r>
              <a:rPr lang="en-US" altLang="zh-CN" sz="2700" b="1">
                <a:latin typeface="Times New Roman" panose="02020603050405020304" pitchFamily="18" charset="0"/>
                <a:ea typeface="MS Gothic" panose="020B0609070205080204" pitchFamily="49" charset="-128"/>
                <a:sym typeface="宋体" panose="02010600030101010101" pitchFamily="2" charset="-122"/>
              </a:rPr>
              <a:t>feel hot or </a:t>
            </a:r>
            <a:r>
              <a:rPr lang="en-US" altLang="zh-CN" sz="2700" b="1">
                <a:latin typeface="Times New Roman" panose="02020603050405020304" pitchFamily="18" charset="0"/>
                <a:ea typeface="MS Gothic" panose="020B0609070205080204" pitchFamily="49" charset="-128"/>
                <a:sym typeface="宋体" panose="02010600030101010101" pitchFamily="2" charset="-122"/>
              </a:rPr>
              <a:t>cold.</a:t>
            </a:r>
            <a:endParaRPr lang="en-US" altLang="zh-CN" sz="2700" b="1">
              <a:latin typeface="Times New Roman" panose="02020603050405020304" pitchFamily="18" charset="0"/>
              <a:ea typeface="MS Gothic" panose="020B0609070205080204" pitchFamily="49" charset="-128"/>
              <a:sym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MS Gothic" panose="020B0609070205080204" pitchFamily="49" charset="-128"/>
                <a:sym typeface="宋体" panose="02010600030101010101" pitchFamily="2" charset="-122"/>
              </a:rPr>
              <a:t>2. In spring, the weather starts to get </a:t>
            </a:r>
            <a:r>
              <a:rPr lang="en-US" altLang="zh-CN" sz="2700" b="1">
                <a:latin typeface="Times New Roman" panose="02020603050405020304" pitchFamily="18" charset="0"/>
                <a:ea typeface="MS Gothic" panose="020B0609070205080204" pitchFamily="49" charset="-128"/>
                <a:sym typeface="宋体" panose="02010600030101010101" pitchFamily="2" charset="-122"/>
              </a:rPr>
              <a:t>warm.</a:t>
            </a:r>
            <a:endParaRPr lang="en-US" altLang="zh-CN" sz="2700" b="1">
              <a:latin typeface="Times New Roman" panose="02020603050405020304" pitchFamily="18" charset="0"/>
              <a:ea typeface="MS Gothic" panose="020B0609070205080204" pitchFamily="49" charset="-128"/>
              <a:sym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MS Gothic" panose="020B0609070205080204" pitchFamily="49" charset="-128"/>
                <a:sym typeface="宋体" panose="02010600030101010101" pitchFamily="2" charset="-122"/>
              </a:rPr>
              <a:t>3. Everything turns </a:t>
            </a:r>
            <a:r>
              <a:rPr lang="en-US" altLang="zh-CN" sz="2700" b="1">
                <a:latin typeface="Times New Roman" panose="02020603050405020304" pitchFamily="18" charset="0"/>
                <a:ea typeface="MS Gothic" panose="020B0609070205080204" pitchFamily="49" charset="-128"/>
                <a:sym typeface="宋体" panose="02010600030101010101" pitchFamily="2" charset="-122"/>
              </a:rPr>
              <a:t>green.</a:t>
            </a:r>
            <a:endParaRPr lang="en-US" altLang="zh-CN" sz="2700" b="1">
              <a:latin typeface="Times New Roman" panose="02020603050405020304" pitchFamily="18" charset="0"/>
              <a:ea typeface="MS Gothic" panose="020B0609070205080204" pitchFamily="49" charset="-128"/>
              <a:sym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MS Gothic" panose="020B0609070205080204" pitchFamily="49" charset="-128"/>
                <a:sym typeface="宋体" panose="02010600030101010101" pitchFamily="2" charset="-122"/>
              </a:rPr>
              <a:t>4. The weather is </a:t>
            </a:r>
            <a:r>
              <a:rPr lang="en-US" altLang="zh-CN" sz="2700" b="1">
                <a:latin typeface="Times New Roman" panose="02020603050405020304" pitchFamily="18" charset="0"/>
                <a:ea typeface="MS Gothic" panose="020B0609070205080204" pitchFamily="49" charset="-128"/>
                <a:sym typeface="宋体" panose="02010600030101010101" pitchFamily="2" charset="-122"/>
              </a:rPr>
              <a:t>hot in summer.</a:t>
            </a:r>
            <a:endParaRPr lang="en-US" altLang="zh-CN" sz="2700" b="1">
              <a:latin typeface="Times New Roman" panose="02020603050405020304" pitchFamily="18" charset="0"/>
              <a:ea typeface="MS Gothic" panose="020B0609070205080204" pitchFamily="49" charset="-128"/>
              <a:sym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MS Gothic" panose="020B0609070205080204" pitchFamily="49" charset="-128"/>
                <a:sym typeface="宋体" panose="02010600030101010101" pitchFamily="2" charset="-122"/>
              </a:rPr>
              <a:t>5. Leaves turn brown, red or</a:t>
            </a:r>
            <a:r>
              <a:rPr lang="en-US" altLang="zh-CN" sz="2700" b="1">
                <a:latin typeface="Times New Roman" panose="02020603050405020304" pitchFamily="18" charset="0"/>
                <a:ea typeface="MS Gothic" panose="020B0609070205080204" pitchFamily="49" charset="-128"/>
                <a:sym typeface="宋体" panose="02010600030101010101" pitchFamily="2" charset="-122"/>
              </a:rPr>
              <a:t> yellow and start falling from the trees.</a:t>
            </a:r>
            <a:endParaRPr lang="en-US" altLang="zh-CN" sz="2700" b="1">
              <a:latin typeface="Times New Roman" panose="02020603050405020304" pitchFamily="18" charset="0"/>
              <a:ea typeface="MS Gothic" panose="020B0609070205080204" pitchFamily="49" charset="-128"/>
              <a:sym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MS Gothic" panose="020B0609070205080204" pitchFamily="49" charset="-128"/>
                <a:sym typeface="宋体" panose="02010600030101010101" pitchFamily="2" charset="-122"/>
              </a:rPr>
              <a:t>6. Winter is often cold and </a:t>
            </a:r>
            <a:r>
              <a:rPr lang="en-US" altLang="zh-CN" sz="2700" b="1">
                <a:latin typeface="Times New Roman" panose="02020603050405020304" pitchFamily="18" charset="0"/>
                <a:ea typeface="MS Gothic" panose="020B0609070205080204" pitchFamily="49" charset="-128"/>
                <a:sym typeface="宋体" panose="02010600030101010101" pitchFamily="2" charset="-122"/>
              </a:rPr>
              <a:t>snowy. </a:t>
            </a:r>
            <a:endParaRPr lang="en-US" altLang="zh-CN" sz="2700" b="1">
              <a:latin typeface="Times New Roman" panose="02020603050405020304" pitchFamily="18" charset="0"/>
              <a:ea typeface="MS Gothic" panose="020B0609070205080204" pitchFamily="49" charset="-128"/>
              <a:sym typeface="宋体" panose="02010600030101010101" pitchFamily="2" charset="-122"/>
            </a:endParaRPr>
          </a:p>
        </p:txBody>
      </p:sp>
      <p:pic>
        <p:nvPicPr>
          <p:cNvPr id="54282" name="图片 1"/>
          <p:cNvPicPr>
            <a:picLocks noChangeAspect="1"/>
          </p:cNvPicPr>
          <p:nvPr/>
        </p:nvPicPr>
        <p:blipFill>
          <a:blip r:embed="rId1"/>
          <a:srcRect t="45355" b="18771"/>
          <a:stretch>
            <a:fillRect/>
          </a:stretch>
        </p:blipFill>
        <p:spPr>
          <a:xfrm>
            <a:off x="3707606" y="303610"/>
            <a:ext cx="2207419" cy="6119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648970" y="902335"/>
            <a:ext cx="7041515" cy="4438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  <a:effectLst>
            <a:softEdge rad="12700"/>
          </a:effectLst>
        </p:spPr>
        <p:txBody>
          <a:bodyPr wrap="square">
            <a:spAutoFit/>
          </a:bodyPr>
          <a:p>
            <a:pPr marR="0" defTabSz="914400" fontAlgn="ctr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kumimoji="0" lang="en-US" sz="2550" b="1" kern="1200" cap="none" spc="0" normalizeH="0" baseline="0" noProof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Can you find out the linking verbs?</a:t>
            </a:r>
            <a:endParaRPr kumimoji="0" lang="en-US" sz="2550" b="1" kern="1200" cap="none" spc="0" normalizeH="0" baseline="0" noProof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>
            <p:custDataLst>
              <p:tags r:id="rId1"/>
            </p:custDataLst>
          </p:nvPr>
        </p:nvSpPr>
        <p:spPr>
          <a:xfrm>
            <a:off x="4171950" y="1428750"/>
            <a:ext cx="4166711" cy="304133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a (1) ______________ mouse.</a:t>
            </a:r>
            <a:endParaRPr sz="2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likes to play with me. When</a:t>
            </a:r>
            <a:endParaRPr sz="2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gets (2) ______________, she</a:t>
            </a:r>
            <a:endParaRPr sz="2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sleeps in the corner of her cage.</a:t>
            </a:r>
            <a:endParaRPr sz="2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makes a soft sound when she</a:t>
            </a:r>
            <a:endParaRPr sz="2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(3) ______________.</a:t>
            </a:r>
            <a:endParaRPr sz="2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圆角矩形 16"/>
          <p:cNvSpPr/>
          <p:nvPr>
            <p:custDataLst>
              <p:tags r:id="rId2"/>
            </p:custDataLst>
          </p:nvPr>
        </p:nvSpPr>
        <p:spPr>
          <a:xfrm>
            <a:off x="1143000" y="712470"/>
            <a:ext cx="6915150" cy="457200"/>
          </a:xfrm>
          <a:prstGeom prst="roundRect">
            <a:avLst/>
          </a:prstGeom>
          <a:solidFill>
            <a:srgbClr val="FFE3C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brown    clever     happy     hungry     special     tired</a:t>
            </a:r>
            <a:endParaRPr lang="en-US" altLang="zh-CN" sz="210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5486400" y="1485900"/>
            <a:ext cx="1690211" cy="41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brown</a:t>
            </a:r>
            <a:endParaRPr lang="en-US" altLang="zh-CN" sz="2100" b="1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5755005" y="2457450"/>
            <a:ext cx="1000601" cy="41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tired</a:t>
            </a:r>
            <a:endParaRPr lang="en-US" altLang="zh-CN" sz="2100" b="1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4914900" y="3886200"/>
            <a:ext cx="1690211" cy="41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hungry</a:t>
            </a:r>
            <a:endParaRPr lang="en-US" altLang="zh-CN" sz="2100" b="1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-746" t="-296" r="746" b="296"/>
          <a:stretch>
            <a:fillRect/>
          </a:stretch>
        </p:blipFill>
        <p:spPr>
          <a:xfrm>
            <a:off x="800100" y="1600200"/>
            <a:ext cx="3078480" cy="2588419"/>
          </a:xfrm>
          <a:prstGeom prst="roundRect">
            <a:avLst/>
          </a:prstGeom>
        </p:spPr>
      </p:pic>
      <p:cxnSp>
        <p:nvCxnSpPr>
          <p:cNvPr id="31" name="直接连接符 30"/>
          <p:cNvCxnSpPr/>
          <p:nvPr>
            <p:custDataLst>
              <p:tags r:id="rId8"/>
            </p:custDataLst>
          </p:nvPr>
        </p:nvCxnSpPr>
        <p:spPr>
          <a:xfrm>
            <a:off x="1828800" y="685800"/>
            <a:ext cx="616268" cy="5719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9"/>
            </p:custDataLst>
          </p:nvPr>
        </p:nvCxnSpPr>
        <p:spPr>
          <a:xfrm>
            <a:off x="6800850" y="625316"/>
            <a:ext cx="616268" cy="5719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10"/>
            </p:custDataLst>
          </p:nvPr>
        </p:nvCxnSpPr>
        <p:spPr>
          <a:xfrm>
            <a:off x="4743450" y="628650"/>
            <a:ext cx="616268" cy="5719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>
            <p:custDataLst>
              <p:tags r:id="rId11"/>
            </p:custDataLst>
          </p:nvPr>
        </p:nvSpPr>
        <p:spPr>
          <a:xfrm>
            <a:off x="4194810" y="2971800"/>
            <a:ext cx="72009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36" name="组合 35"/>
          <p:cNvGrpSpPr/>
          <p:nvPr>
            <p:custDataLst>
              <p:tags r:id="rId12"/>
            </p:custDataLst>
          </p:nvPr>
        </p:nvGrpSpPr>
        <p:grpSpPr>
          <a:xfrm>
            <a:off x="4972050" y="3035141"/>
            <a:ext cx="3078481" cy="674370"/>
            <a:chOff x="1518906" y="7826339"/>
            <a:chExt cx="1736619" cy="899160"/>
          </a:xfrm>
        </p:grpSpPr>
        <p:sp>
          <p:nvSpPr>
            <p:cNvPr id="37" name="矩形: 圆角 22"/>
            <p:cNvSpPr/>
            <p:nvPr>
              <p:custDataLst>
                <p:tags r:id="rId13"/>
              </p:custDataLst>
            </p:nvPr>
          </p:nvSpPr>
          <p:spPr>
            <a:xfrm>
              <a:off x="1873537" y="7826339"/>
              <a:ext cx="398692" cy="431800"/>
            </a:xfrm>
            <a:prstGeom prst="roundRect">
              <a:avLst>
                <a:gd name="adj" fmla="val 0"/>
              </a:avLst>
            </a:prstGeom>
            <a:solidFill>
              <a:srgbClr val="FF0000">
                <a:alpha val="1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8" name="矩形: 圆角 23"/>
            <p:cNvSpPr/>
            <p:nvPr>
              <p:custDataLst>
                <p:tags r:id="rId14"/>
              </p:custDataLst>
            </p:nvPr>
          </p:nvSpPr>
          <p:spPr>
            <a:xfrm>
              <a:off x="1518906" y="8256446"/>
              <a:ext cx="1736619" cy="469053"/>
            </a:xfrm>
            <a:prstGeom prst="roundRect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>
                  <a:solidFill>
                    <a:schemeClr val="tx1"/>
                  </a:solidFill>
                </a:rPr>
                <a:t>/ˈkɔːnə(r)/ n.  </a:t>
              </a:r>
              <a:r>
                <a:rPr lang="zh-CN" altLang="en-US" sz="1800">
                  <a:solidFill>
                    <a:schemeClr val="tx1"/>
                  </a:solidFill>
                </a:rPr>
                <a:t>角落；街角</a:t>
              </a: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2" grpId="0" bldLvl="0" animBg="1"/>
      <p:bldP spid="20" grpId="0"/>
      <p:bldP spid="35" grpId="0" bldLvl="0" animBg="1"/>
      <p:bldP spid="2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>
            <p:custDataLst>
              <p:tags r:id="rId1"/>
            </p:custDataLst>
          </p:nvPr>
        </p:nvSpPr>
        <p:spPr>
          <a:xfrm>
            <a:off x="4171950" y="1428750"/>
            <a:ext cx="4166711" cy="304133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grandma has a pet pig. He is a</a:t>
            </a:r>
            <a:endParaRPr sz="2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______________ friend of mine.</a:t>
            </a:r>
            <a:endParaRPr sz="2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very (5) ______________ and</a:t>
            </a:r>
            <a:endParaRPr sz="2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knows his name. He runs over</a:t>
            </a:r>
            <a:endParaRPr sz="2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see me when I call him. He is</a:t>
            </a:r>
            <a:endParaRPr sz="2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 ______________ all the time</a:t>
            </a:r>
            <a:r>
              <a:rPr lang="en-US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圆角矩形 16"/>
          <p:cNvSpPr/>
          <p:nvPr>
            <p:custDataLst>
              <p:tags r:id="rId2"/>
            </p:custDataLst>
          </p:nvPr>
        </p:nvSpPr>
        <p:spPr>
          <a:xfrm>
            <a:off x="1143000" y="712470"/>
            <a:ext cx="6915150" cy="457200"/>
          </a:xfrm>
          <a:prstGeom prst="roundRect">
            <a:avLst/>
          </a:prstGeom>
          <a:solidFill>
            <a:srgbClr val="FFE3C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brown    clever     happy     hungry     special     tired</a:t>
            </a:r>
            <a:endParaRPr lang="en-US" altLang="zh-CN" sz="210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5886450" y="2457450"/>
            <a:ext cx="1690211" cy="41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clever</a:t>
            </a:r>
            <a:endParaRPr lang="en-US" altLang="zh-CN" sz="2100" b="1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4972050" y="2000250"/>
            <a:ext cx="1000601" cy="41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special</a:t>
            </a:r>
            <a:endParaRPr lang="en-US" altLang="zh-CN" sz="2100" b="1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4914900" y="3886200"/>
            <a:ext cx="1690211" cy="41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happy</a:t>
            </a:r>
            <a:endParaRPr lang="en-US" altLang="zh-CN" sz="2100" b="1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585" t="-230" r="-585" b="230"/>
          <a:stretch>
            <a:fillRect/>
          </a:stretch>
        </p:blipFill>
        <p:spPr>
          <a:xfrm>
            <a:off x="632936" y="1543050"/>
            <a:ext cx="3068479" cy="2587943"/>
          </a:xfrm>
          <a:prstGeom prst="roundRect">
            <a:avLst/>
          </a:prstGeom>
        </p:spPr>
      </p:pic>
      <p:cxnSp>
        <p:nvCxnSpPr>
          <p:cNvPr id="31" name="直接连接符 30"/>
          <p:cNvCxnSpPr/>
          <p:nvPr>
            <p:custDataLst>
              <p:tags r:id="rId8"/>
            </p:custDataLst>
          </p:nvPr>
        </p:nvCxnSpPr>
        <p:spPr>
          <a:xfrm>
            <a:off x="1828800" y="685800"/>
            <a:ext cx="616268" cy="5719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9"/>
            </p:custDataLst>
          </p:nvPr>
        </p:nvCxnSpPr>
        <p:spPr>
          <a:xfrm>
            <a:off x="6800850" y="625316"/>
            <a:ext cx="616268" cy="5719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10"/>
            </p:custDataLst>
          </p:nvPr>
        </p:nvCxnSpPr>
        <p:spPr>
          <a:xfrm>
            <a:off x="4743450" y="628650"/>
            <a:ext cx="616268" cy="5719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11"/>
            </p:custDataLst>
          </p:nvPr>
        </p:nvCxnSpPr>
        <p:spPr>
          <a:xfrm>
            <a:off x="5829300" y="596741"/>
            <a:ext cx="616268" cy="5719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12"/>
            </p:custDataLst>
          </p:nvPr>
        </p:nvCxnSpPr>
        <p:spPr>
          <a:xfrm>
            <a:off x="3708559" y="628650"/>
            <a:ext cx="616268" cy="5719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13"/>
            </p:custDataLst>
          </p:nvPr>
        </p:nvCxnSpPr>
        <p:spPr>
          <a:xfrm>
            <a:off x="2768441" y="685800"/>
            <a:ext cx="616268" cy="5719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>
            <p:custDataLst>
              <p:tags r:id="rId14"/>
            </p:custDataLst>
          </p:nvPr>
        </p:nvSpPr>
        <p:spPr>
          <a:xfrm>
            <a:off x="4194810" y="2971800"/>
            <a:ext cx="1816894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2" grpId="0" bldLvl="0" animBg="1"/>
      <p:bldP spid="21" grpId="0"/>
      <p:bldP spid="35" grpId="0" bldLvl="0" animBg="1"/>
      <p:bldP spid="20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1" name="Text Box 6"/>
          <p:cNvSpPr txBox="1"/>
          <p:nvPr/>
        </p:nvSpPr>
        <p:spPr>
          <a:xfrm>
            <a:off x="359410" y="351790"/>
            <a:ext cx="8147685" cy="8299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L="0" lvl="2" indent="0" eaLnBrk="1" hangingPunct="1">
              <a:lnSpc>
                <a:spcPct val="100000"/>
              </a:lnSpc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Here are some pictures. Make sentences about them, using adjectives.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650004" y="767880"/>
            <a:ext cx="752475" cy="414020"/>
          </a:xfrm>
          <a:prstGeom prst="rect">
            <a:avLst/>
          </a:prstGeom>
          <a:solidFill>
            <a:srgbClr val="F3EA9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P61</a:t>
            </a:r>
            <a:endParaRPr lang="en-US" altLang="zh-CN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69" y="1275874"/>
            <a:ext cx="8364855" cy="16082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1494" y="3121819"/>
            <a:ext cx="8336756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742950" indent="-742950">
              <a:buAutoNum type="arabicPeriod"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The bee is busy, and the flowers are beautiful.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742950" indent="-742950">
              <a:buAutoNum type="arabicPeriod"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The cat is cute.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742950" indent="-742950">
              <a:buAutoNum type="arabicPeriod"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The boy is curious about the colorful fish.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742950" indent="-742950">
              <a:buAutoNum type="arabicPeriod"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The old man is walking his lovely dog in the park.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8517"/>
          <a:stretch>
            <a:fillRect/>
          </a:stretch>
        </p:blipFill>
        <p:spPr>
          <a:xfrm>
            <a:off x="467678" y="2734151"/>
            <a:ext cx="2619851" cy="38766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23486" y="627698"/>
            <a:ext cx="5636895" cy="5233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50035" y="1602740"/>
            <a:ext cx="604329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charset="0"/>
                <a:ea typeface="华文新魏" panose="02010800040101010101" pitchFamily="2" charset="-122"/>
                <a:sym typeface="+mn-ea"/>
              </a:rPr>
              <a:t>情态动词</a:t>
            </a:r>
            <a:endParaRPr lang="zh-CN" altLang="en-US" sz="4000" b="1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charset="0"/>
              <a:ea typeface="华文新魏" panose="02010800040101010101" pitchFamily="2" charset="-122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000" b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charset="0"/>
                <a:ea typeface="华文新魏" panose="02010800040101010101" pitchFamily="2" charset="-122"/>
                <a:sym typeface="+mn-ea"/>
              </a:rPr>
              <a:t>can, could </a:t>
            </a:r>
            <a:r>
              <a:rPr lang="zh-CN" altLang="en-US" sz="4000" b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charset="0"/>
                <a:ea typeface="华文新魏" panose="02010800040101010101" pitchFamily="2" charset="-122"/>
                <a:sym typeface="+mn-ea"/>
              </a:rPr>
              <a:t>和</a:t>
            </a:r>
            <a:r>
              <a:rPr lang="en-US" altLang="zh-CN" sz="4000" b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charset="0"/>
                <a:ea typeface="华文新魏" panose="02010800040101010101" pitchFamily="2" charset="-122"/>
                <a:sym typeface="+mn-ea"/>
              </a:rPr>
              <a:t>may</a:t>
            </a:r>
            <a:r>
              <a:rPr lang="zh-CN" altLang="en-US" sz="4000" b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charset="0"/>
                <a:ea typeface="华文新魏" panose="02010800040101010101" pitchFamily="2" charset="-122"/>
                <a:sym typeface="+mn-ea"/>
              </a:rPr>
              <a:t>的用法</a:t>
            </a:r>
            <a:endParaRPr lang="zh-CN" altLang="en-US" sz="4000" b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charset="0"/>
              <a:ea typeface="华文新魏" panose="02010800040101010101" pitchFamily="2" charset="-122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4000" b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charset="0"/>
              <a:ea typeface="华文新魏" panose="02010800040101010101" pitchFamily="2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9569" y="733425"/>
            <a:ext cx="7213283" cy="4078605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1 —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Can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your parrot talk?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  —No, she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cannot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talk, but she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can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do tricks.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2 —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Could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I play with your dog?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  —Yes, you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can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. He’s very friendly.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3 —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May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I feed your goldfish?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—Sorry, I’m afraid you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can’t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4 —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Can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your cat jump high?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—No, she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can’t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. But when she was young, she   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could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jump really high.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083493" y="2301716"/>
            <a:ext cx="3689985" cy="1483043"/>
            <a:chOff x="4382" y="2304"/>
            <a:chExt cx="7748" cy="3738"/>
          </a:xfrm>
        </p:grpSpPr>
        <p:pic>
          <p:nvPicPr>
            <p:cNvPr id="13316" name="图片 2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4382" y="2304"/>
              <a:ext cx="7748" cy="37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6" name="文本框 105"/>
            <p:cNvSpPr txBox="1"/>
            <p:nvPr>
              <p:custDataLst>
                <p:tags r:id="rId3"/>
              </p:custDataLst>
            </p:nvPr>
          </p:nvSpPr>
          <p:spPr>
            <a:xfrm>
              <a:off x="5037" y="3121"/>
              <a:ext cx="6043" cy="23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Can you work out the rule?</a:t>
              </a:r>
              <a:endPara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082040" y="298450"/>
            <a:ext cx="5155565" cy="497205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95000"/>
                    <a:lumOff val="5000"/>
                  </a:schemeClr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p>
            <a:pPr marL="0" lvl="0"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Why do we use </a:t>
            </a:r>
            <a:r>
              <a:rPr lang="en-US" altLang="zh-CN" sz="2400" b="1">
                <a:solidFill>
                  <a:srgbClr val="5F452E"/>
                </a:solidFill>
                <a:highlight>
                  <a:srgbClr val="FFFF00"/>
                </a:highlight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can/could/may</a:t>
            </a: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?</a:t>
            </a:r>
            <a:endParaRPr lang="en-US" altLang="zh-CN" sz="2400" b="1">
              <a:solidFill>
                <a:srgbClr val="5F452E"/>
              </a:solidFill>
              <a:latin typeface="Comic Sans MS" panose="030F0702030302020204" charset="0"/>
              <a:ea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2739866" y="1559719"/>
            <a:ext cx="531971" cy="249079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anchor="t">
            <a:noAutofit/>
          </a:bodyPr>
          <a:lstStyle/>
          <a:p>
            <a:endParaRPr lang="en-US" altLang="zh-CN" sz="27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5273993" y="1869758"/>
            <a:ext cx="531971" cy="249079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anchor="t">
            <a:noAutofit/>
          </a:bodyPr>
          <a:lstStyle/>
          <a:p>
            <a:endParaRPr lang="en-US" altLang="zh-CN" sz="27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717131" y="1275874"/>
            <a:ext cx="451961" cy="249079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anchor="t">
            <a:noAutofit/>
          </a:bodyPr>
          <a:lstStyle/>
          <a:p>
            <a:endParaRPr lang="en-US" altLang="zh-CN" sz="27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2739866" y="980123"/>
            <a:ext cx="709613" cy="249079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anchor="t">
            <a:noAutofit/>
          </a:bodyPr>
          <a:lstStyle/>
          <a:p>
            <a:endParaRPr lang="en-US" altLang="zh-CN" sz="27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2739866" y="2699861"/>
            <a:ext cx="621983" cy="249079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noAutofit/>
          </a:bodyPr>
          <a:lstStyle/>
          <a:p>
            <a:endParaRPr lang="en-US" altLang="zh-CN" sz="27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3653790" y="2420303"/>
            <a:ext cx="580549" cy="249079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noAutofit/>
          </a:bodyPr>
          <a:lstStyle/>
          <a:p>
            <a:endParaRPr lang="en-US" altLang="zh-CN" sz="27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2739866" y="2139791"/>
            <a:ext cx="502444" cy="249079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noAutofit/>
          </a:bodyPr>
          <a:lstStyle/>
          <a:p>
            <a:endParaRPr lang="en-US" altLang="zh-CN" sz="27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5922169" y="710089"/>
            <a:ext cx="502444" cy="249079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noAutofit/>
          </a:bodyPr>
          <a:lstStyle/>
          <a:p>
            <a:endParaRPr lang="en-US" altLang="zh-CN" sz="27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3653790" y="681514"/>
            <a:ext cx="772954" cy="249079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noAutofit/>
          </a:bodyPr>
          <a:lstStyle/>
          <a:p>
            <a:endParaRPr lang="en-US" altLang="zh-CN" sz="27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35580" y="411480"/>
            <a:ext cx="506730" cy="249079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noAutofit/>
          </a:bodyPr>
          <a:lstStyle/>
          <a:p>
            <a:endParaRPr lang="en-US" altLang="zh-CN" sz="27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5265" y="2948940"/>
            <a:ext cx="8703310" cy="2245360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 w="9525">
            <a:solidFill>
              <a:schemeClr val="tx1"/>
            </a:solidFill>
            <a:prstDash val="sysDot"/>
          </a:ln>
        </p:spPr>
        <p:txBody>
          <a:bodyPr wrap="square" anchor="t">
            <a:spAutoFit/>
          </a:bodyPr>
          <a:lstStyle/>
          <a:p>
            <a:r>
              <a:rPr lang="en-US" altLang="zh-CN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情态动词can, could表示</a:t>
            </a:r>
            <a:r>
              <a:rPr lang="en-US" altLang="zh-CN" sz="2800" b="1" u="sng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能力</a:t>
            </a:r>
            <a:r>
              <a:rPr lang="en-US" altLang="zh-CN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 </a:t>
            </a:r>
            <a:endParaRPr lang="en-US" altLang="zh-CN" sz="28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can</a:t>
            </a:r>
            <a:r>
              <a:rPr lang="zh-CN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表</a:t>
            </a:r>
            <a:r>
              <a:rPr lang="zh-CN" altLang="en-US" sz="2800" b="1" u="sng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现在的能力</a:t>
            </a:r>
            <a:r>
              <a:rPr lang="en-US" altLang="zh-CN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，could</a:t>
            </a:r>
            <a:r>
              <a:rPr lang="zh-CN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表</a:t>
            </a:r>
            <a:r>
              <a:rPr lang="zh-CN" altLang="en-US" sz="2800" b="1" u="sng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过去的能力</a:t>
            </a:r>
            <a:r>
              <a:rPr lang="en-US" altLang="zh-CN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Examples: conversations 1 and ___________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en-US" altLang="zh-CN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情态动词</a:t>
            </a:r>
            <a:r>
              <a:rPr lang="en-US" altLang="zh-CN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can, could，may表示许可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Examples: conversations 2 and ___________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2219325" y="357664"/>
            <a:ext cx="6104096" cy="2705100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1 —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Can</a:t>
            </a: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your parrot talk?</a:t>
            </a:r>
            <a:endParaRPr lang="en-US" altLang="zh-CN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  —No, she 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cannot</a:t>
            </a: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talk, but she 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can</a:t>
            </a: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do tricks.</a:t>
            </a:r>
            <a:endParaRPr lang="en-US" altLang="zh-CN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2 —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Could</a:t>
            </a: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I play with your dog?</a:t>
            </a:r>
            <a:endParaRPr lang="en-US" altLang="zh-CN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  —Yes, you 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can</a:t>
            </a: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. He’s very friendly. </a:t>
            </a:r>
            <a:endParaRPr lang="en-US" altLang="zh-CN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3 —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May</a:t>
            </a: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I feed your goldfish?</a:t>
            </a:r>
            <a:endParaRPr lang="en-US" altLang="zh-CN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—Sorry, I’m afraid you 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can’t</a:t>
            </a: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lang="en-US" altLang="zh-CN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4 —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Can</a:t>
            </a: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your cat jump high?</a:t>
            </a:r>
            <a:endParaRPr lang="en-US" altLang="zh-CN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—No, she 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can’t</a:t>
            </a: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. But when she was young, she    </a:t>
            </a:r>
            <a:endParaRPr lang="en-US" altLang="zh-CN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could</a:t>
            </a: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jump really high.</a:t>
            </a:r>
            <a:endParaRPr lang="en-US" altLang="zh-CN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276" y="1005840"/>
            <a:ext cx="1919288" cy="1150144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6084094" y="1383983"/>
            <a:ext cx="2641759" cy="1036320"/>
            <a:chOff x="5009" y="1352"/>
            <a:chExt cx="7748" cy="2612"/>
          </a:xfrm>
        </p:grpSpPr>
        <p:pic>
          <p:nvPicPr>
            <p:cNvPr id="13316" name="图片 2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5009" y="1352"/>
              <a:ext cx="7748" cy="26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6" name="文本框 105"/>
            <p:cNvSpPr txBox="1"/>
            <p:nvPr>
              <p:custDataLst>
                <p:tags r:id="rId14"/>
              </p:custDataLst>
            </p:nvPr>
          </p:nvSpPr>
          <p:spPr>
            <a:xfrm>
              <a:off x="6025" y="1624"/>
              <a:ext cx="6043" cy="23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Let’s learn more.</a:t>
              </a:r>
              <a:endPara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634514" y="4579938"/>
            <a:ext cx="44958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3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05964" y="3706178"/>
            <a:ext cx="44958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4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  <p:custDataLst>
      <p:tags r:id="rId15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1" grpId="0" bldLvl="0" animBg="1"/>
      <p:bldP spid="19" grpId="0" bldLvl="0" animBg="1"/>
      <p:bldP spid="18" grpId="0" bldLvl="0" animBg="1"/>
      <p:bldP spid="17" grpId="0" bldLvl="0" animBg="1"/>
      <p:bldP spid="16" grpId="0" bldLvl="0" animBg="1"/>
      <p:bldP spid="15" grpId="0" bldLvl="0" animBg="1"/>
      <p:bldP spid="14" grpId="0" bldLvl="0" animBg="1"/>
      <p:bldP spid="13" grpId="0" bldLvl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82040" y="298450"/>
            <a:ext cx="5155565" cy="497205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95000"/>
                    <a:lumOff val="5000"/>
                  </a:schemeClr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p>
            <a:pPr marL="0" lvl="0"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How do we use </a:t>
            </a:r>
            <a:r>
              <a:rPr lang="en-US" altLang="zh-CN" sz="2400" b="1">
                <a:solidFill>
                  <a:srgbClr val="5F452E"/>
                </a:solidFill>
                <a:highlight>
                  <a:srgbClr val="FFFF00"/>
                </a:highlight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can/could/may</a:t>
            </a: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?</a:t>
            </a:r>
            <a:endParaRPr lang="en-US" altLang="zh-CN" sz="2400" b="1">
              <a:solidFill>
                <a:srgbClr val="5F452E"/>
              </a:solidFill>
              <a:latin typeface="Comic Sans MS" panose="030F0702030302020204" charset="0"/>
              <a:ea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grpSp>
        <p:nvGrpSpPr>
          <p:cNvPr id="9" name="组合 16"/>
          <p:cNvGrpSpPr/>
          <p:nvPr>
            <p:custDataLst>
              <p:tags r:id="rId2"/>
            </p:custDataLst>
          </p:nvPr>
        </p:nvGrpSpPr>
        <p:grpSpPr>
          <a:xfrm>
            <a:off x="534929" y="795942"/>
            <a:ext cx="4548505" cy="1158240"/>
            <a:chOff x="7244" y="3824"/>
            <a:chExt cx="7163" cy="1824"/>
          </a:xfrm>
        </p:grpSpPr>
        <p:pic>
          <p:nvPicPr>
            <p:cNvPr id="10" name="图片 9" descr="千库网_卡通数字_元素编号1203370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2472" t="5556" r="72300" b="64241"/>
            <a:stretch>
              <a:fillRect/>
            </a:stretch>
          </p:blipFill>
          <p:spPr>
            <a:xfrm>
              <a:off x="7244" y="3824"/>
              <a:ext cx="1712" cy="1824"/>
            </a:xfrm>
            <a:prstGeom prst="rect">
              <a:avLst/>
            </a:prstGeom>
          </p:spPr>
        </p:pic>
        <p:sp>
          <p:nvSpPr>
            <p:cNvPr id="12" name="文本框 75777"/>
            <p:cNvSpPr txBox="1"/>
            <p:nvPr>
              <p:custDataLst>
                <p:tags r:id="rId5"/>
              </p:custDataLst>
            </p:nvPr>
          </p:nvSpPr>
          <p:spPr>
            <a:xfrm>
              <a:off x="8888" y="4325"/>
              <a:ext cx="5519" cy="82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p>
              <a:pPr algn="ctr"/>
              <a:r>
                <a:rPr lang="en-US" altLang="zh-CN" sz="28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halkboard Regular" panose="03050602040202020205" charset="0"/>
                  <a:sym typeface="+mn-ea"/>
                </a:rPr>
                <a:t>can/could </a:t>
              </a:r>
              <a:r>
                <a:rPr lang="zh-CN" altLang="en-US" sz="28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halkboard Regular" panose="03050602040202020205" charset="0"/>
                  <a:sym typeface="+mn-ea"/>
                </a:rPr>
                <a:t>表“</a:t>
              </a:r>
              <a:r>
                <a:rPr lang="zh-CN" altLang="en-US" sz="2800" b="1">
                  <a:solidFill>
                    <a:schemeClr val="tx1"/>
                  </a:solidFill>
                  <a:highlight>
                    <a:srgbClr val="FFFF00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Chalkboard Regular" panose="03050602040202020205" charset="0"/>
                  <a:sym typeface="+mn-ea"/>
                </a:rPr>
                <a:t>能力”</a:t>
              </a:r>
              <a:endParaRPr lang="zh-CN" altLang="en-US" sz="28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Chalkboard Regular" panose="03050602040202020205" charset="0"/>
                <a:sym typeface="+mn-ea"/>
              </a:endParaRPr>
            </a:p>
          </p:txBody>
        </p:sp>
      </p:grpSp>
      <p:sp>
        <p:nvSpPr>
          <p:cNvPr id="9224" name="矩形 9223"/>
          <p:cNvSpPr/>
          <p:nvPr>
            <p:custDataLst>
              <p:tags r:id="rId6"/>
            </p:custDataLst>
          </p:nvPr>
        </p:nvSpPr>
        <p:spPr>
          <a:xfrm>
            <a:off x="1395413" y="2476500"/>
            <a:ext cx="6062663" cy="15855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(1) They 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</a:t>
            </a:r>
            <a:r>
              <a:rPr lang="en-US" altLang="zh-CN" sz="27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play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 basketball.</a:t>
            </a:r>
            <a:endParaRPr lang="en-US" altLang="zh-CN" sz="27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700" b="1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zh-CN" altLang="en-US" sz="27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(2) She 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could </a:t>
            </a:r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dance</a:t>
            </a:r>
            <a:r>
              <a:rPr lang="en-US" altLang="zh-CN" sz="27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at the age of six.</a:t>
            </a:r>
            <a:endParaRPr lang="zh-CN" altLang="en-US" sz="27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66825" y="1783556"/>
            <a:ext cx="5947172" cy="568960"/>
          </a:xfrm>
          <a:prstGeom prst="rect">
            <a:avLst/>
          </a:prstGeom>
          <a:solidFill>
            <a:srgbClr val="FFFE97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marL="342900" indent="-342900">
              <a:lnSpc>
                <a:spcPct val="115000"/>
              </a:lnSpc>
            </a:pPr>
            <a:r>
              <a:rPr lang="zh-CN" altLang="en-US" sz="2700" b="1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肯定句</a:t>
            </a:r>
            <a:r>
              <a:rPr lang="en-US" altLang="zh-CN" sz="2700" b="1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 </a:t>
            </a:r>
            <a:r>
              <a:rPr lang="zh-CN" altLang="en-US" sz="2700" b="1">
                <a:latin typeface="Times New Roman" panose="02020603050405020304" pitchFamily="18" charset="0"/>
                <a:ea typeface="宋体" panose="02010600030101010101" pitchFamily="2" charset="-122"/>
              </a:rPr>
              <a:t>主</a:t>
            </a:r>
            <a:r>
              <a:rPr lang="zh-CN" altLang="en-US" sz="27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can/could</a:t>
            </a:r>
            <a:r>
              <a:rPr lang="zh-CN" altLang="en-US" sz="27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zh-CN" altLang="en-US" sz="27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动词原形</a:t>
            </a:r>
            <a:r>
              <a:rPr lang="zh-CN" altLang="en-US" sz="2700" b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…</a:t>
            </a:r>
            <a:endParaRPr lang="en-US" altLang="zh-CN" sz="27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79771" y="3057525"/>
            <a:ext cx="457200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27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他们会打篮球。</a:t>
            </a: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79771" y="3975735"/>
            <a:ext cx="4572000" cy="589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7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他六岁就会跳舞。</a:t>
            </a: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82040" y="298450"/>
            <a:ext cx="5155565" cy="497205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95000"/>
                    <a:lumOff val="5000"/>
                  </a:schemeClr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p>
            <a:pPr marL="0" lvl="0"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How do we use </a:t>
            </a:r>
            <a:r>
              <a:rPr lang="en-US" altLang="zh-CN" sz="2400" b="1">
                <a:solidFill>
                  <a:srgbClr val="5F452E"/>
                </a:solidFill>
                <a:highlight>
                  <a:srgbClr val="FFFF00"/>
                </a:highlight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can/could/may</a:t>
            </a: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?</a:t>
            </a:r>
            <a:endParaRPr lang="en-US" altLang="zh-CN" sz="2400" b="1">
              <a:solidFill>
                <a:srgbClr val="5F452E"/>
              </a:solidFill>
              <a:latin typeface="Comic Sans MS" panose="030F0702030302020204" charset="0"/>
              <a:ea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14375" y="2058988"/>
            <a:ext cx="8429625" cy="30918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(1) She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cannot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swim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	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39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39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(2) We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cannot/can't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see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electricity.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39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39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(3) He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couldn't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answer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the question.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39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995" y="1279525"/>
            <a:ext cx="8429625" cy="657225"/>
          </a:xfrm>
          <a:prstGeom prst="rect">
            <a:avLst/>
          </a:prstGeom>
          <a:solidFill>
            <a:srgbClr val="FFFE97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marL="342900" indent="-342900">
              <a:lnSpc>
                <a:spcPct val="115000"/>
              </a:lnSpc>
            </a:pPr>
            <a:r>
              <a:rPr lang="zh-CN" altLang="en-US" sz="3200" b="1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否定句</a:t>
            </a:r>
            <a:r>
              <a:rPr lang="en-US" altLang="zh-CN" sz="3200" b="1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主</a:t>
            </a:r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can't/couldn't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动词原形</a:t>
            </a:r>
            <a:r>
              <a:rPr lang="zh-CN" altLang="en-US" sz="3200" b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…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459230" y="257619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她不会游泳。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1459230" y="351282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我们看不见电。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1459230" y="4505325"/>
            <a:ext cx="6096000" cy="59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他没有能回答那个问题。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82040" y="298450"/>
            <a:ext cx="5155565" cy="497205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95000"/>
                    <a:lumOff val="5000"/>
                  </a:schemeClr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p>
            <a:pPr marL="0" lvl="0"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How do we use </a:t>
            </a:r>
            <a:r>
              <a:rPr lang="en-US" altLang="zh-CN" sz="2400" b="1">
                <a:solidFill>
                  <a:srgbClr val="5F452E"/>
                </a:solidFill>
                <a:highlight>
                  <a:srgbClr val="FFFF00"/>
                </a:highlight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can/could/may</a:t>
            </a: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?</a:t>
            </a:r>
            <a:endParaRPr lang="en-US" altLang="zh-CN" sz="2400" b="1">
              <a:solidFill>
                <a:srgbClr val="5F452E"/>
              </a:solidFill>
              <a:latin typeface="Comic Sans MS" panose="030F0702030302020204" charset="0"/>
              <a:ea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219138" name="Rectangle 2"/>
          <p:cNvSpPr/>
          <p:nvPr>
            <p:custDataLst>
              <p:tags r:id="rId2"/>
            </p:custDataLst>
          </p:nvPr>
        </p:nvSpPr>
        <p:spPr>
          <a:xfrm>
            <a:off x="130175" y="2533333"/>
            <a:ext cx="9550400" cy="2143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ts val="4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(1) -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Can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you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​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drive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?      - Yes, I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./No, I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can't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—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你会开车吗？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—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是的，我会。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不，我不会。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(2)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Could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you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solve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the problem yourself?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你能自己解决这个问题吗？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421005" y="941705"/>
            <a:ext cx="8511540" cy="1630045"/>
          </a:xfrm>
          <a:prstGeom prst="rect">
            <a:avLst/>
          </a:prstGeom>
          <a:solidFill>
            <a:srgbClr val="FFFE97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marL="342900" indent="-342900">
              <a:lnSpc>
                <a:spcPts val="4000"/>
              </a:lnSpc>
            </a:pPr>
            <a:r>
              <a:rPr lang="zh-CN" altLang="en-US" sz="2800" b="1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疑问句：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Can/Could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主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动词原形</a:t>
            </a:r>
            <a:r>
              <a:rPr lang="zh-CN" altLang="en-US" sz="2800" b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…?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ts val="4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肯定回答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ts val="4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否定回答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Text Box 5"/>
          <p:cNvSpPr txBox="1"/>
          <p:nvPr>
            <p:custDataLst>
              <p:tags r:id="rId4"/>
            </p:custDataLst>
          </p:nvPr>
        </p:nvSpPr>
        <p:spPr>
          <a:xfrm>
            <a:off x="4308475" y="1417638"/>
            <a:ext cx="4357688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Yes,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主</a:t>
            </a: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can/could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Text Box 6"/>
          <p:cNvSpPr txBox="1"/>
          <p:nvPr>
            <p:custDataLst>
              <p:tags r:id="rId5"/>
            </p:custDataLst>
          </p:nvPr>
        </p:nvSpPr>
        <p:spPr>
          <a:xfrm>
            <a:off x="4379913" y="1957388"/>
            <a:ext cx="5411787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No,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主</a:t>
            </a: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can't/couldn't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9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9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9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uiExpand="1" build="p"/>
      <p:bldP spid="5" grpId="0" bldLvl="0" animBg="1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8"/>
          <p:cNvSpPr txBox="1"/>
          <p:nvPr>
            <p:custDataLst>
              <p:tags r:id="rId1"/>
            </p:custDataLst>
          </p:nvPr>
        </p:nvSpPr>
        <p:spPr>
          <a:xfrm>
            <a:off x="180340" y="1040130"/>
            <a:ext cx="8773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  <a:latin typeface="Times New Roman Bold" panose="02020503050405090304" charset="0"/>
                <a:ea typeface="Tilt Warp" panose="02000000000000000000"/>
                <a:cs typeface="Times New Roman Bold" panose="02020503050405090304" charset="0"/>
              </a:rPr>
              <a:t>By the end of the </a:t>
            </a:r>
            <a:r>
              <a:rPr lang="en-US" altLang="zh-CN" sz="3200" b="1">
                <a:solidFill>
                  <a:schemeClr val="tx1"/>
                </a:solidFill>
                <a:latin typeface="Times New Roman Bold" panose="02020503050405090304" charset="0"/>
                <a:ea typeface="Tilt Warp" panose="02000000000000000000"/>
                <a:cs typeface="Times New Roman Bold" panose="02020503050405090304" charset="0"/>
                <a:sym typeface="+mn-ea"/>
              </a:rPr>
              <a:t>lesson</a:t>
            </a:r>
            <a:r>
              <a:rPr lang="en-US" altLang="zh-CN" sz="3200" b="1">
                <a:solidFill>
                  <a:schemeClr val="tx1"/>
                </a:solidFill>
                <a:latin typeface="Times New Roman Bold" panose="02020503050405090304" charset="0"/>
                <a:ea typeface="Tilt Warp" panose="02000000000000000000"/>
                <a:cs typeface="Times New Roman Bold" panose="02020503050405090304" charset="0"/>
              </a:rPr>
              <a:t>, I will be able to...</a:t>
            </a:r>
            <a:endParaRPr lang="en-US" altLang="zh-CN" sz="3200" b="1">
              <a:solidFill>
                <a:schemeClr val="tx1"/>
              </a:solidFill>
              <a:latin typeface="Times New Roman Bold" panose="02020503050405090304" charset="0"/>
              <a:ea typeface="Tilt Warp" panose="02000000000000000000"/>
              <a:cs typeface="Times New Roman Bold" panose="0202050305040509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082040" y="298450"/>
            <a:ext cx="3070225" cy="497205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95000"/>
                    <a:lumOff val="5000"/>
                  </a:schemeClr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p>
            <a:pPr marL="0" lvl="0"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Learning objectives</a:t>
            </a:r>
            <a:endParaRPr lang="zh-CN" altLang="en-US" sz="2400" b="1">
              <a:solidFill>
                <a:srgbClr val="5F452E"/>
              </a:solidFill>
              <a:latin typeface="Comic Sans MS" panose="030F0702030302020204" charset="0"/>
              <a:ea typeface="Comic Sans MS" panose="030F0702030302020204" charset="0"/>
              <a:cs typeface="Comic Sans MS" panose="030F070203030202020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58257" y="1971675"/>
            <a:ext cx="8560318" cy="1824990"/>
            <a:chOff x="1267" y="3595"/>
            <a:chExt cx="16525" cy="4228"/>
          </a:xfrm>
        </p:grpSpPr>
        <p:sp>
          <p:nvSpPr>
            <p:cNvPr id="16" name="圆角矩形 15"/>
            <p:cNvSpPr/>
            <p:nvPr>
              <p:custDataLst>
                <p:tags r:id="rId3"/>
              </p:custDataLst>
            </p:nvPr>
          </p:nvSpPr>
          <p:spPr>
            <a:xfrm>
              <a:off x="1268" y="3595"/>
              <a:ext cx="16524" cy="4228"/>
            </a:xfrm>
            <a:prstGeom prst="roundRect">
              <a:avLst>
                <a:gd name="adj" fmla="val 757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65"/>
            </a:p>
          </p:txBody>
        </p:sp>
        <p:sp>
          <p:nvSpPr>
            <p:cNvPr id="19" name="文本框 18"/>
            <p:cNvSpPr txBox="1"/>
            <p:nvPr>
              <p:custDataLst>
                <p:tags r:id="rId4"/>
              </p:custDataLst>
            </p:nvPr>
          </p:nvSpPr>
          <p:spPr>
            <a:xfrm>
              <a:off x="1267" y="4110"/>
              <a:ext cx="16524" cy="170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p>
              <a:pPr algn="l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800" b="1" kern="100">
                  <a:latin typeface="Times New Roman Bold" panose="02020503050405090304" charset="0"/>
                  <a:ea typeface="楷体" panose="02010609060101010101" pitchFamily="49" charset="-122"/>
                  <a:cs typeface="Times New Roman Bold" panose="02020503050405090304" charset="0"/>
                  <a:sym typeface="+mn-ea"/>
                </a:rPr>
                <a:t>1. learn some core words and expressions of the text</a:t>
              </a:r>
              <a:r>
                <a:rPr lang="en-US" altLang="zh-CN" sz="2800" b="1">
                  <a:latin typeface="Times New Roman Bold" panose="02020503050405090304" charset="0"/>
                  <a:ea typeface="楷体" panose="02010609060101010101" pitchFamily="49" charset="-122"/>
                  <a:cs typeface="Times New Roman Bold" panose="02020503050405090304" charset="0"/>
                  <a:sym typeface="+mn-ea"/>
                </a:rPr>
                <a:t>;</a:t>
              </a:r>
              <a:endParaRPr kumimoji="1" lang="en-US" altLang="zh-CN" sz="2800" b="1"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5"/>
              </p:custDataLst>
            </p:nvPr>
          </p:nvSpPr>
          <p:spPr>
            <a:xfrm>
              <a:off x="1268" y="5891"/>
              <a:ext cx="16442" cy="170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p>
              <a:pPr algn="l">
                <a:lnSpc>
                  <a:spcPct val="150000"/>
                </a:lnSpc>
                <a:spcAft>
                  <a:spcPct val="0"/>
                </a:spcAft>
                <a:buSzTx/>
              </a:pPr>
              <a:r>
                <a:rPr lang="en-US" altLang="zh-CN" sz="2800" b="1" kern="100">
                  <a:latin typeface="Times New Roman Bold" panose="02020503050405090304" charset="0"/>
                  <a:ea typeface="楷体" panose="02010609060101010101" pitchFamily="49" charset="-122"/>
                  <a:cs typeface="Times New Roman Bold" panose="02020503050405090304" charset="0"/>
                  <a:sym typeface="+mn-ea"/>
                </a:rPr>
                <a:t>2. use </a:t>
              </a:r>
              <a:r>
                <a:rPr lang="en-US" altLang="zh-CN" sz="2800" b="1" kern="100">
                  <a:highlight>
                    <a:srgbClr val="FFFF00"/>
                  </a:highlight>
                  <a:latin typeface="Times New Roman Bold" panose="02020503050405090304" charset="0"/>
                  <a:ea typeface="楷体" panose="02010609060101010101" pitchFamily="49" charset="-122"/>
                  <a:cs typeface="Times New Roman Bold" panose="02020503050405090304" charset="0"/>
                  <a:sym typeface="+mn-ea"/>
                </a:rPr>
                <a:t>adjectives</a:t>
              </a:r>
              <a:r>
                <a:rPr lang="en-US" altLang="zh-CN" sz="2800" b="1" kern="100">
                  <a:latin typeface="Times New Roman Bold" panose="02020503050405090304" charset="0"/>
                  <a:ea typeface="楷体" panose="02010609060101010101" pitchFamily="49" charset="-122"/>
                  <a:cs typeface="Times New Roman Bold" panose="02020503050405090304" charset="0"/>
                  <a:sym typeface="+mn-ea"/>
                </a:rPr>
                <a:t> and </a:t>
              </a:r>
              <a:r>
                <a:rPr lang="en-US" altLang="zh-CN" sz="2800" b="1" kern="100">
                  <a:highlight>
                    <a:srgbClr val="FFFF00"/>
                  </a:highlight>
                  <a:latin typeface="Times New Roman Bold" panose="02020503050405090304" charset="0"/>
                  <a:ea typeface="楷体" panose="02010609060101010101" pitchFamily="49" charset="-122"/>
                  <a:cs typeface="Times New Roman Bold" panose="02020503050405090304" charset="0"/>
                  <a:sym typeface="+mn-ea"/>
                </a:rPr>
                <a:t>can, could and may </a:t>
              </a:r>
              <a:r>
                <a:rPr lang="en-US" altLang="zh-CN" sz="2800" b="1" kern="100">
                  <a:latin typeface="Times New Roman Bold" panose="02020503050405090304" charset="0"/>
                  <a:ea typeface="楷体" panose="02010609060101010101" pitchFamily="49" charset="-122"/>
                  <a:cs typeface="Times New Roman Bold" panose="02020503050405090304" charset="0"/>
                  <a:sym typeface="+mn-ea"/>
                </a:rPr>
                <a:t>correctly.</a:t>
              </a:r>
              <a:endParaRPr lang="en-US" altLang="zh-CN" sz="2800" b="1" kern="100"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endParaRPr>
            </a:p>
          </p:txBody>
        </p:sp>
      </p:grp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/>
          <p:nvPr/>
        </p:nvSpPr>
        <p:spPr>
          <a:xfrm>
            <a:off x="6043295" y="1662430"/>
            <a:ext cx="2839085" cy="20377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could</a:t>
            </a:r>
            <a:r>
              <a:rPr lang="zh-CN" altLang="en-US" sz="2700" b="1">
                <a:latin typeface="Times New Roman" panose="02020603050405020304" pitchFamily="18" charset="0"/>
                <a:ea typeface="宋体" panose="02010600030101010101" pitchFamily="2" charset="-122"/>
              </a:rPr>
              <a:t>语气更委婉，比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</a:t>
            </a:r>
            <a:r>
              <a:rPr lang="zh-CN" altLang="en-US" sz="2700" b="1">
                <a:latin typeface="Times New Roman" panose="02020603050405020304" pitchFamily="18" charset="0"/>
                <a:ea typeface="宋体" panose="02010600030101010101" pitchFamily="2" charset="-122"/>
              </a:rPr>
              <a:t>听起来更有礼貌。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may</a:t>
            </a:r>
            <a:r>
              <a:rPr lang="zh-CN" altLang="en-US" sz="2700" b="1">
                <a:latin typeface="Times New Roman" panose="02020603050405020304" pitchFamily="18" charset="0"/>
                <a:ea typeface="宋体" panose="02010600030101010101" pitchFamily="2" charset="-122"/>
              </a:rPr>
              <a:t>则用在正式的场合。</a:t>
            </a:r>
            <a:endParaRPr lang="zh-CN" altLang="en-US" sz="27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082040" y="298450"/>
            <a:ext cx="5155565" cy="497205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95000"/>
                    <a:lumOff val="5000"/>
                  </a:schemeClr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p>
            <a:pPr marL="0" lvl="0"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How do we use </a:t>
            </a:r>
            <a:r>
              <a:rPr lang="en-US" altLang="zh-CN" sz="2400" b="1">
                <a:solidFill>
                  <a:srgbClr val="5F452E"/>
                </a:solidFill>
                <a:highlight>
                  <a:srgbClr val="FFFF00"/>
                </a:highlight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can/could/may</a:t>
            </a: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?</a:t>
            </a:r>
            <a:endParaRPr lang="en-US" altLang="zh-CN" sz="2400" b="1">
              <a:solidFill>
                <a:srgbClr val="5F452E"/>
              </a:solidFill>
              <a:latin typeface="Comic Sans MS" panose="030F0702030302020204" charset="0"/>
              <a:ea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grpSp>
        <p:nvGrpSpPr>
          <p:cNvPr id="13" name="组合 45"/>
          <p:cNvGrpSpPr/>
          <p:nvPr>
            <p:custDataLst>
              <p:tags r:id="rId2"/>
            </p:custDataLst>
          </p:nvPr>
        </p:nvGrpSpPr>
        <p:grpSpPr>
          <a:xfrm>
            <a:off x="289819" y="969625"/>
            <a:ext cx="5840730" cy="1158240"/>
            <a:chOff x="7244" y="6749"/>
            <a:chExt cx="9198" cy="1824"/>
          </a:xfrm>
        </p:grpSpPr>
        <p:pic>
          <p:nvPicPr>
            <p:cNvPr id="14" name="图片 13" descr="千库网_卡通数字_元素编号1203370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38398" t="5556" r="31953" b="64241"/>
            <a:stretch>
              <a:fillRect/>
            </a:stretch>
          </p:blipFill>
          <p:spPr>
            <a:xfrm>
              <a:off x="7244" y="6749"/>
              <a:ext cx="2012" cy="1824"/>
            </a:xfrm>
            <a:prstGeom prst="rect">
              <a:avLst/>
            </a:prstGeom>
          </p:spPr>
        </p:pic>
        <p:sp>
          <p:nvSpPr>
            <p:cNvPr id="15" name="文本框 75777"/>
            <p:cNvSpPr txBox="1"/>
            <p:nvPr>
              <p:custDataLst>
                <p:tags r:id="rId5"/>
              </p:custDataLst>
            </p:nvPr>
          </p:nvSpPr>
          <p:spPr>
            <a:xfrm>
              <a:off x="8782" y="6921"/>
              <a:ext cx="7660" cy="91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p>
              <a:pPr algn="ctr"/>
              <a:r>
                <a:rPr lang="zh-CN" altLang="en-US" sz="3200" b="1">
                  <a:highlight>
                    <a:srgbClr val="FFFF00"/>
                  </a:highlight>
                  <a:latin typeface="Times New Roman Regular" panose="02020503050405090304" charset="0"/>
                  <a:ea typeface="华文新魏" panose="02010800040101010101" pitchFamily="2" charset="-122"/>
                  <a:cs typeface="Times New Roman Regular" panose="02020503050405090304" charset="0"/>
                  <a:sym typeface="宋体" panose="02010600030101010101" pitchFamily="2" charset="-122"/>
                </a:rPr>
                <a:t>can, could，</a:t>
              </a:r>
              <a:r>
                <a:rPr lang="en-US" altLang="zh-CN" sz="3200" b="1">
                  <a:highlight>
                    <a:srgbClr val="FFFF00"/>
                  </a:highlight>
                  <a:latin typeface="Times New Roman Regular" panose="02020503050405090304" charset="0"/>
                  <a:ea typeface="华文新魏" panose="02010800040101010101" pitchFamily="2" charset="-122"/>
                  <a:cs typeface="Times New Roman Regular" panose="02020503050405090304" charset="0"/>
                  <a:sym typeface="宋体" panose="02010600030101010101" pitchFamily="2" charset="-122"/>
                </a:rPr>
                <a:t>may</a:t>
              </a:r>
              <a:r>
                <a:rPr lang="zh-CN" altLang="en-US" sz="3200" b="1">
                  <a:highlight>
                    <a:srgbClr val="FFFF00"/>
                  </a:highlight>
                  <a:latin typeface="Times New Roman Regular" panose="02020503050405090304" charset="0"/>
                  <a:ea typeface="华文新魏" panose="02010800040101010101" pitchFamily="2" charset="-122"/>
                  <a:cs typeface="Times New Roman Regular" panose="02020503050405090304" charset="0"/>
                  <a:sym typeface="宋体" panose="02010600030101010101" pitchFamily="2" charset="-122"/>
                </a:rPr>
                <a:t>表许可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Chalkboard Regular" panose="03050602040202020205" charset="0"/>
                <a:sym typeface="+mn-ea"/>
              </a:endParaRPr>
            </a:p>
          </p:txBody>
        </p:sp>
      </p:grpSp>
      <p:sp>
        <p:nvSpPr>
          <p:cNvPr id="31" name="文本框 30"/>
          <p:cNvSpPr txBox="1"/>
          <p:nvPr>
            <p:custDataLst>
              <p:tags r:id="rId6"/>
            </p:custDataLst>
          </p:nvPr>
        </p:nvSpPr>
        <p:spPr>
          <a:xfrm>
            <a:off x="289560" y="2017395"/>
            <a:ext cx="6323965" cy="570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defTabSz="520700">
              <a:lnSpc>
                <a:spcPct val="100000"/>
              </a:lnSpc>
              <a:buFont typeface="+mj-lt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—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Could</a:t>
            </a:r>
            <a:r>
              <a:rPr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I play with your dog?</a:t>
            </a:r>
            <a:endParaRPr sz="2800" b="1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497840" y="2376170"/>
            <a:ext cx="6323965" cy="6076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20000"/>
              </a:lnSpc>
              <a:buNone/>
            </a:pPr>
            <a:r>
              <a:rPr sz="2800" b="1">
                <a:latin typeface="Times New Roman Bold" panose="02020503050405090304" charset="0"/>
                <a:ea typeface="宋体" panose="02010600030101010101" pitchFamily="2" charset="-122"/>
                <a:cs typeface="Times New Roman Bold" panose="02020503050405090304" charset="0"/>
                <a:sym typeface="+mn-ea"/>
              </a:rPr>
              <a:t>—</a:t>
            </a:r>
            <a:r>
              <a:rPr lang="en-US" sz="2800" b="1">
                <a:latin typeface="Times New Roman Bold" panose="02020503050405090304" charset="0"/>
                <a:ea typeface="宋体" panose="02010600030101010101" pitchFamily="2" charset="-122"/>
                <a:cs typeface="Times New Roman Bold" panose="02020503050405090304" charset="0"/>
                <a:sym typeface="+mn-ea"/>
              </a:rPr>
              <a:t>  </a:t>
            </a:r>
            <a:r>
              <a:rPr sz="2800" b="1">
                <a:latin typeface="Times New Roman Bold" panose="02020503050405090304" charset="0"/>
                <a:ea typeface="宋体" panose="02010600030101010101" pitchFamily="2" charset="-122"/>
                <a:cs typeface="Times New Roman Bold" panose="02020503050405090304" charset="0"/>
                <a:sym typeface="+mn-ea"/>
              </a:rPr>
              <a:t>Yes, you </a:t>
            </a:r>
            <a:r>
              <a:rPr sz="2800" b="1">
                <a:solidFill>
                  <a:srgbClr val="FF0000"/>
                </a:solidFill>
                <a:latin typeface="Times New Roman Bold" panose="02020503050405090304" charset="0"/>
                <a:ea typeface="宋体" panose="02010600030101010101" pitchFamily="2" charset="-122"/>
                <a:cs typeface="Times New Roman Bold" panose="02020503050405090304" charset="0"/>
                <a:sym typeface="+mn-ea"/>
              </a:rPr>
              <a:t>can</a:t>
            </a:r>
            <a:r>
              <a:rPr sz="2800" b="1">
                <a:latin typeface="Times New Roman Bold" panose="02020503050405090304" charset="0"/>
                <a:ea typeface="宋体" panose="02010600030101010101" pitchFamily="2" charset="-122"/>
                <a:cs typeface="Times New Roman Bold" panose="02020503050405090304" charset="0"/>
                <a:sym typeface="+mn-ea"/>
              </a:rPr>
              <a:t>. He’s very </a:t>
            </a:r>
            <a:r>
              <a:rPr sz="2800" b="1">
                <a:latin typeface="Times New Roman Bold" panose="02020503050405090304" charset="0"/>
                <a:ea typeface="宋体" panose="02010600030101010101" pitchFamily="2" charset="-122"/>
                <a:cs typeface="Times New Roman Bold" panose="02020503050405090304" charset="0"/>
                <a:sym typeface="+mn-ea"/>
              </a:rPr>
              <a:t>friendly.</a:t>
            </a:r>
            <a:endParaRPr sz="2800" b="1">
              <a:latin typeface="Times New Roman Bold" panose="02020503050405090304" charset="0"/>
              <a:ea typeface="宋体" panose="02010600030101010101" pitchFamily="2" charset="-122"/>
              <a:cs typeface="Times New Roman Bold" panose="02020503050405090304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289560" y="3232150"/>
            <a:ext cx="6323965" cy="570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defTabSz="520700">
              <a:lnSpc>
                <a:spcPct val="100000"/>
              </a:lnSpc>
              <a:buFont typeface="+mj-lt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—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May</a:t>
            </a:r>
            <a:r>
              <a:rPr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I feed your goldfish?</a:t>
            </a:r>
            <a:endParaRPr sz="2800" b="1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669290" y="3697605"/>
            <a:ext cx="6323965" cy="6076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20000"/>
              </a:lnSpc>
              <a:buNone/>
            </a:pPr>
            <a:r>
              <a:rPr sz="2800" b="1">
                <a:latin typeface="Times New Roman Bold" panose="02020503050405090304" charset="0"/>
                <a:ea typeface="宋体" panose="02010600030101010101" pitchFamily="2" charset="-122"/>
                <a:cs typeface="Times New Roman Bold" panose="02020503050405090304" charset="0"/>
                <a:sym typeface="+mn-ea"/>
              </a:rPr>
              <a:t>—</a:t>
            </a:r>
            <a:r>
              <a:rPr lang="en-US" sz="2800" b="1">
                <a:latin typeface="Times New Roman Bold" panose="02020503050405090304" charset="0"/>
                <a:ea typeface="宋体" panose="02010600030101010101" pitchFamily="2" charset="-122"/>
                <a:cs typeface="Times New Roman Bold" panose="02020503050405090304" charset="0"/>
                <a:sym typeface="+mn-ea"/>
              </a:rPr>
              <a:t>  </a:t>
            </a:r>
            <a:r>
              <a:rPr sz="2800" b="1">
                <a:latin typeface="Times New Roman Bold" panose="02020503050405090304" charset="0"/>
                <a:ea typeface="宋体" panose="02010600030101010101" pitchFamily="2" charset="-122"/>
                <a:cs typeface="Times New Roman Bold" panose="02020503050405090304" charset="0"/>
                <a:sym typeface="+mn-ea"/>
              </a:rPr>
              <a:t>Sorry, I’m afraid you </a:t>
            </a:r>
            <a:r>
              <a:rPr sz="2800" b="1">
                <a:solidFill>
                  <a:srgbClr val="FF0000"/>
                </a:solidFill>
                <a:latin typeface="Times New Roman Bold" panose="02020503050405090304" charset="0"/>
                <a:ea typeface="宋体" panose="02010600030101010101" pitchFamily="2" charset="-122"/>
                <a:cs typeface="Times New Roman Bold" panose="02020503050405090304" charset="0"/>
                <a:sym typeface="+mn-ea"/>
              </a:rPr>
              <a:t>can’t</a:t>
            </a:r>
            <a:r>
              <a:rPr sz="2800" b="1">
                <a:latin typeface="Times New Roman Bold" panose="02020503050405090304" charset="0"/>
                <a:ea typeface="宋体" panose="02010600030101010101" pitchFamily="2" charset="-122"/>
                <a:cs typeface="Times New Roman Bold" panose="02020503050405090304" charset="0"/>
                <a:sym typeface="+mn-ea"/>
              </a:rPr>
              <a:t>.</a:t>
            </a:r>
            <a:endParaRPr sz="2800" b="1">
              <a:latin typeface="Times New Roman Bold" panose="02020503050405090304" charset="0"/>
              <a:ea typeface="宋体" panose="02010600030101010101" pitchFamily="2" charset="-122"/>
              <a:cs typeface="Times New Roman Bold" panose="02020503050405090304" charset="0"/>
              <a:sym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nimBg="1"/>
      <p:bldP spid="31" grpId="0"/>
      <p:bldP spid="31" grpId="1"/>
      <p:bldP spid="21" grpId="0"/>
      <p:bldP spid="21" grpId="1"/>
      <p:bldP spid="7" grpId="0"/>
      <p:bldP spid="7" grpId="1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914400" y="415925"/>
            <a:ext cx="1149985" cy="372745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95000"/>
                    <a:lumOff val="5000"/>
                  </a:schemeClr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lstStyle/>
          <a:p>
            <a:pPr marL="0" lvl="0" algn="l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Practice</a:t>
            </a:r>
            <a:endParaRPr lang="en-US" sz="1800" b="1">
              <a:solidFill>
                <a:srgbClr val="5F452E"/>
              </a:solidFill>
              <a:latin typeface="Comic Sans MS" panose="030F0702030302020204" charset="0"/>
              <a:ea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53126" y="233839"/>
            <a:ext cx="6619399" cy="7372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sz="2100" b="1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Complete their conversation with </a:t>
            </a:r>
            <a:r>
              <a:rPr sz="2100" b="1">
                <a:solidFill>
                  <a:schemeClr val="tx1"/>
                </a:solidFill>
                <a:highlight>
                  <a:srgbClr val="FFFF00"/>
                </a:highlight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can</a:t>
            </a:r>
            <a:r>
              <a:rPr sz="2100" b="1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, </a:t>
            </a:r>
            <a:r>
              <a:rPr sz="2100" b="1">
                <a:solidFill>
                  <a:schemeClr val="tx1"/>
                </a:solidFill>
                <a:highlight>
                  <a:srgbClr val="FFFF00"/>
                </a:highlight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could</a:t>
            </a:r>
            <a:r>
              <a:rPr sz="2100" b="1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 or</a:t>
            </a:r>
            <a:r>
              <a:rPr lang="en-US" sz="2100" b="1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 </a:t>
            </a:r>
            <a:r>
              <a:rPr sz="2100" b="1">
                <a:solidFill>
                  <a:schemeClr val="tx1"/>
                </a:solidFill>
                <a:highlight>
                  <a:srgbClr val="FFFF00"/>
                </a:highlight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may.</a:t>
            </a:r>
            <a:r>
              <a:rPr sz="2100" b="1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 Add </a:t>
            </a:r>
            <a:r>
              <a:rPr sz="2100" b="1">
                <a:solidFill>
                  <a:schemeClr val="tx1"/>
                </a:solidFill>
                <a:highlight>
                  <a:srgbClr val="FFFF00"/>
                </a:highlight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not</a:t>
            </a:r>
            <a:r>
              <a:rPr sz="2100" b="1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 if necessary.</a:t>
            </a:r>
            <a:endParaRPr sz="2100" b="1">
              <a:solidFill>
                <a:schemeClr val="tx1"/>
              </a:solidFill>
              <a:latin typeface="Times New Roman Bold" panose="02020503050405090304" charset="0"/>
              <a:cs typeface="Times New Roman Bold" panose="02020503050405090304" charset="0"/>
              <a:sym typeface="+mn-ea"/>
            </a:endParaRPr>
          </a:p>
        </p:txBody>
      </p:sp>
      <p:sp>
        <p:nvSpPr>
          <p:cNvPr id="3" name="圆角矩形标注 2"/>
          <p:cNvSpPr/>
          <p:nvPr>
            <p:custDataLst>
              <p:tags r:id="rId3"/>
            </p:custDataLst>
          </p:nvPr>
        </p:nvSpPr>
        <p:spPr>
          <a:xfrm>
            <a:off x="2400300" y="1200150"/>
            <a:ext cx="4388168" cy="1142048"/>
          </a:xfrm>
          <a:prstGeom prst="wedgeRoundRectCallout">
            <a:avLst>
              <a:gd name="adj1" fmla="val -59974"/>
              <a:gd name="adj2" fmla="val -2168"/>
              <a:gd name="adj3" fmla="val 16667"/>
            </a:avLst>
          </a:prstGeom>
          <a:solidFill>
            <a:schemeClr val="bg1"/>
          </a:solidFill>
          <a:ln w="38100">
            <a:solidFill>
              <a:srgbClr val="FF692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Mr Wu, do you have any pets?</a:t>
            </a:r>
            <a:endParaRPr lang="en-US" altLang="zh-CN" sz="240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7" name="圆角矩形标注 6"/>
          <p:cNvSpPr/>
          <p:nvPr>
            <p:custDataLst>
              <p:tags r:id="rId4"/>
            </p:custDataLst>
          </p:nvPr>
        </p:nvSpPr>
        <p:spPr>
          <a:xfrm>
            <a:off x="1943100" y="3714750"/>
            <a:ext cx="5084445" cy="1001078"/>
          </a:xfrm>
          <a:prstGeom prst="wedgeRoundRectCallout">
            <a:avLst>
              <a:gd name="adj1" fmla="val 43443"/>
              <a:gd name="adj2" fmla="val -97621"/>
              <a:gd name="adj3" fmla="val 16667"/>
            </a:avLst>
          </a:prstGeom>
          <a:solidFill>
            <a:schemeClr val="bg1"/>
          </a:solidFill>
          <a:ln w="38100">
            <a:solidFill>
              <a:srgbClr val="FF692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Yes, I do. I have a cat called Fuzzy.</a:t>
            </a:r>
            <a:endParaRPr lang="en-US" altLang="zh-CN" sz="240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171450" y="1602105"/>
            <a:ext cx="137477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</a:rPr>
              <a:t>Millie</a:t>
            </a:r>
            <a:endParaRPr lang="en-US" altLang="zh-CN" sz="3200" b="1">
              <a:solidFill>
                <a:schemeClr val="tx1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7239000" y="2486660"/>
            <a:ext cx="168084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</a:rPr>
              <a:t>Mr Wu</a:t>
            </a:r>
            <a:endParaRPr lang="en-US" altLang="zh-CN" sz="3200" b="1">
              <a:solidFill>
                <a:schemeClr val="tx1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6" name="圆角矩形标注 5"/>
          <p:cNvSpPr/>
          <p:nvPr>
            <p:custDataLst>
              <p:tags r:id="rId7"/>
            </p:custDataLst>
          </p:nvPr>
        </p:nvSpPr>
        <p:spPr>
          <a:xfrm>
            <a:off x="2343150" y="1485900"/>
            <a:ext cx="4388168" cy="1142048"/>
          </a:xfrm>
          <a:prstGeom prst="wedgeRoundRectCallout">
            <a:avLst>
              <a:gd name="adj1" fmla="val -59974"/>
              <a:gd name="adj2" fmla="val -2168"/>
              <a:gd name="adj3" fmla="val 16667"/>
            </a:avLst>
          </a:prstGeom>
          <a:solidFill>
            <a:schemeClr val="bg1"/>
          </a:solidFill>
          <a:ln w="38100">
            <a:solidFill>
              <a:srgbClr val="FF692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Oh, that’s nice. </a:t>
            </a:r>
            <a:endParaRPr lang="en-US" altLang="zh-CN" sz="240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l"/>
            <a:r>
              <a:rPr lang="en-US" altLang="zh-CN" sz="24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(1) __________ she do any tricks?</a:t>
            </a:r>
            <a:endParaRPr lang="en-US" altLang="zh-CN" sz="240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9" name="圆角矩形标注 8"/>
          <p:cNvSpPr/>
          <p:nvPr>
            <p:custDataLst>
              <p:tags r:id="rId8"/>
            </p:custDataLst>
          </p:nvPr>
        </p:nvSpPr>
        <p:spPr>
          <a:xfrm>
            <a:off x="2038350" y="3290888"/>
            <a:ext cx="4979670" cy="1520190"/>
          </a:xfrm>
          <a:prstGeom prst="wedgeRoundRectCallout">
            <a:avLst>
              <a:gd name="adj1" fmla="val 50568"/>
              <a:gd name="adj2" fmla="val -72368"/>
              <a:gd name="adj3" fmla="val 16667"/>
            </a:avLst>
          </a:prstGeom>
          <a:solidFill>
            <a:schemeClr val="bg1"/>
          </a:solidFill>
          <a:ln w="38100">
            <a:solidFill>
              <a:srgbClr val="FF692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No, she (2) _________ do any tricks, but she (3) ________ run after a ball.</a:t>
            </a:r>
            <a:endParaRPr lang="en-US" altLang="zh-CN" sz="240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2857500" y="2000250"/>
            <a:ext cx="1003935" cy="414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Can</a:t>
            </a:r>
            <a:endParaRPr lang="en-US" altLang="zh-CN" sz="2100" b="1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3771900" y="3600450"/>
            <a:ext cx="1003935" cy="414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can’t</a:t>
            </a:r>
            <a:endParaRPr lang="en-US" altLang="zh-CN" sz="2100" b="1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3543300" y="4106228"/>
            <a:ext cx="1003935" cy="414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can</a:t>
            </a:r>
            <a:endParaRPr lang="en-US" altLang="zh-CN" sz="2100" b="1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20" name="圆角矩形标注 19"/>
          <p:cNvSpPr/>
          <p:nvPr>
            <p:custDataLst>
              <p:tags r:id="rId12"/>
            </p:custDataLst>
          </p:nvPr>
        </p:nvSpPr>
        <p:spPr>
          <a:xfrm>
            <a:off x="2196941" y="1028700"/>
            <a:ext cx="4624388" cy="2041684"/>
          </a:xfrm>
          <a:prstGeom prst="wedgeRoundRectCallout">
            <a:avLst>
              <a:gd name="adj1" fmla="val -59974"/>
              <a:gd name="adj2" fmla="val -2168"/>
              <a:gd name="adj3" fmla="val 16667"/>
            </a:avLst>
          </a:prstGeom>
          <a:solidFill>
            <a:schemeClr val="bg1"/>
          </a:solidFill>
          <a:ln w="38100">
            <a:solidFill>
              <a:srgbClr val="FF692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That’s cute. My aunt has a dog. When he was young, he </a:t>
            </a:r>
            <a:endParaRPr lang="en-US" altLang="zh-CN" sz="240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(4) ________ jump really high, but he (5) __________ now because he’s a little old.</a:t>
            </a:r>
            <a:endParaRPr lang="en-US" altLang="zh-CN" sz="240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3"/>
            </p:custDataLst>
          </p:nvPr>
        </p:nvSpPr>
        <p:spPr>
          <a:xfrm>
            <a:off x="2686050" y="1771650"/>
            <a:ext cx="1374934" cy="414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could</a:t>
            </a:r>
            <a:endParaRPr lang="en-US" altLang="zh-CN" sz="2100" b="1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>
            <a:off x="3543300" y="2219325"/>
            <a:ext cx="1003935" cy="414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can’t</a:t>
            </a:r>
            <a:endParaRPr lang="en-US" altLang="zh-CN" sz="2100" b="1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23" name="圆角矩形标注 22"/>
          <p:cNvSpPr/>
          <p:nvPr>
            <p:custDataLst>
              <p:tags r:id="rId15"/>
            </p:custDataLst>
          </p:nvPr>
        </p:nvSpPr>
        <p:spPr>
          <a:xfrm>
            <a:off x="1885950" y="3258026"/>
            <a:ext cx="5124450" cy="1610678"/>
          </a:xfrm>
          <a:prstGeom prst="wedgeRoundRectCallout">
            <a:avLst>
              <a:gd name="adj1" fmla="val 50568"/>
              <a:gd name="adj2" fmla="val -72368"/>
              <a:gd name="adj3" fmla="val 16667"/>
            </a:avLst>
          </a:prstGeom>
          <a:solidFill>
            <a:schemeClr val="bg1"/>
          </a:solidFill>
          <a:ln w="38100">
            <a:solidFill>
              <a:srgbClr val="FF692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Sz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Dogs are great pets too.</a:t>
            </a:r>
            <a:endParaRPr lang="en-US" altLang="zh-CN" sz="240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24" name="圆角矩形标注 23"/>
          <p:cNvSpPr/>
          <p:nvPr>
            <p:custDataLst>
              <p:tags r:id="rId16"/>
            </p:custDataLst>
          </p:nvPr>
        </p:nvSpPr>
        <p:spPr>
          <a:xfrm>
            <a:off x="2093119" y="948690"/>
            <a:ext cx="4748689" cy="2117408"/>
          </a:xfrm>
          <a:prstGeom prst="wedgeRoundRectCallout">
            <a:avLst>
              <a:gd name="adj1" fmla="val -59974"/>
              <a:gd name="adj2" fmla="val -2168"/>
              <a:gd name="adj3" fmla="val 16667"/>
            </a:avLst>
          </a:prstGeom>
          <a:solidFill>
            <a:schemeClr val="bg1"/>
          </a:solidFill>
          <a:ln w="38100">
            <a:solidFill>
              <a:srgbClr val="FF692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Yes, they are. (6) ______________ I write about my aunt’s dog for my</a:t>
            </a:r>
            <a:endParaRPr lang="en-US" altLang="zh-CN" sz="240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l">
              <a:lnSpc>
                <a:spcPct val="18000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homework?</a:t>
            </a:r>
            <a:endParaRPr lang="en-US" altLang="zh-CN" sz="240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17"/>
            </p:custDataLst>
          </p:nvPr>
        </p:nvSpPr>
        <p:spPr>
          <a:xfrm>
            <a:off x="4629150" y="1200626"/>
            <a:ext cx="1374934" cy="414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May</a:t>
            </a:r>
            <a:endParaRPr lang="en-US" altLang="zh-CN" sz="2100" b="1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28" name="圆角矩形标注 27"/>
          <p:cNvSpPr/>
          <p:nvPr>
            <p:custDataLst>
              <p:tags r:id="rId18"/>
            </p:custDataLst>
          </p:nvPr>
        </p:nvSpPr>
        <p:spPr>
          <a:xfrm>
            <a:off x="1943100" y="3258026"/>
            <a:ext cx="5124450" cy="1610678"/>
          </a:xfrm>
          <a:prstGeom prst="wedgeRoundRectCallout">
            <a:avLst>
              <a:gd name="adj1" fmla="val 50568"/>
              <a:gd name="adj2" fmla="val -72368"/>
              <a:gd name="adj3" fmla="val 16667"/>
            </a:avLst>
          </a:prstGeom>
          <a:solidFill>
            <a:schemeClr val="bg1"/>
          </a:solidFill>
          <a:ln w="38100">
            <a:solidFill>
              <a:srgbClr val="FF692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Sz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Yes, you may.</a:t>
            </a:r>
            <a:endParaRPr lang="en-US" altLang="zh-CN" sz="240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6" grpId="0" bldLvl="0" animBg="1"/>
      <p:bldP spid="9" grpId="0" bldLvl="0" animBg="1"/>
      <p:bldP spid="11" grpId="0" bldLvl="0" animBg="1"/>
      <p:bldP spid="14" grpId="0" bldLvl="0" animBg="1"/>
      <p:bldP spid="15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7" grpId="0" bldLvl="0" animBg="1"/>
      <p:bldP spid="2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914400" y="415925"/>
            <a:ext cx="1149985" cy="372745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95000"/>
                    <a:lumOff val="5000"/>
                  </a:schemeClr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lstStyle/>
          <a:p>
            <a:pPr marL="0" lvl="0" algn="l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Practice</a:t>
            </a:r>
            <a:endParaRPr lang="en-US" sz="1800" b="1">
              <a:solidFill>
                <a:srgbClr val="5F452E"/>
              </a:solidFill>
              <a:latin typeface="Comic Sans MS" panose="030F0702030302020204" charset="0"/>
              <a:ea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14550" y="233680"/>
            <a:ext cx="6162040" cy="7372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100" b="1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T</a:t>
            </a:r>
            <a:r>
              <a:rPr sz="2100" b="1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alk with your partner about the animals you know, using </a:t>
            </a:r>
            <a:r>
              <a:rPr sz="2100" b="1">
                <a:solidFill>
                  <a:schemeClr val="tx1"/>
                </a:solidFill>
                <a:highlight>
                  <a:srgbClr val="FFFF00"/>
                </a:highlight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can, could and may</a:t>
            </a:r>
            <a:r>
              <a:rPr sz="2100" b="1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.</a:t>
            </a:r>
            <a:endParaRPr sz="2100" b="1">
              <a:solidFill>
                <a:schemeClr val="tx1"/>
              </a:solidFill>
              <a:latin typeface="Times New Roman Bold" panose="02020503050405090304" charset="0"/>
              <a:cs typeface="Times New Roman Bold" panose="02020503050405090304" charset="0"/>
              <a:sym typeface="+mn-ea"/>
            </a:endParaRPr>
          </a:p>
        </p:txBody>
      </p:sp>
      <p:pic>
        <p:nvPicPr>
          <p:cNvPr id="9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57500" y="1371600"/>
            <a:ext cx="3373279" cy="3089910"/>
          </a:xfrm>
          <a:prstGeom prst="rect">
            <a:avLst/>
          </a:prstGeom>
        </p:spPr>
      </p:pic>
      <p:grpSp>
        <p:nvGrpSpPr>
          <p:cNvPr id="11" name="Group 3"/>
          <p:cNvGrpSpPr/>
          <p:nvPr>
            <p:custDataLst>
              <p:tags r:id="rId5"/>
            </p:custDataLst>
          </p:nvPr>
        </p:nvGrpSpPr>
        <p:grpSpPr>
          <a:xfrm>
            <a:off x="285750" y="857250"/>
            <a:ext cx="2198370" cy="2141696"/>
            <a:chOff x="8810373" y="-122013"/>
            <a:chExt cx="3381627" cy="3381627"/>
          </a:xfrm>
        </p:grpSpPr>
        <p:pic>
          <p:nvPicPr>
            <p:cNvPr id="21" name="图片 4" descr="千库网_绿色对话框边框插画_元素编号1198858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8810373" y="-122013"/>
              <a:ext cx="3381627" cy="3381627"/>
            </a:xfrm>
            <a:prstGeom prst="rect">
              <a:avLst/>
            </a:prstGeom>
          </p:spPr>
        </p:pic>
        <p:sp>
          <p:nvSpPr>
            <p:cNvPr id="2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9072640" y="1269139"/>
              <a:ext cx="2363329" cy="653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Group work</a:t>
              </a:r>
              <a:endParaRPr lang="en-US" altLang="zh-CN" sz="21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9353550" y="7781925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>
            <p:custDataLst>
              <p:tags r:id="rId1"/>
            </p:custDataLst>
          </p:nvPr>
        </p:nvGrpSpPr>
        <p:grpSpPr>
          <a:xfrm>
            <a:off x="560025" y="1273092"/>
            <a:ext cx="3633105" cy="772954"/>
            <a:chOff x="5348" y="-132"/>
            <a:chExt cx="5465" cy="1768"/>
          </a:xfrm>
        </p:grpSpPr>
        <p:pic>
          <p:nvPicPr>
            <p:cNvPr id="24" name="图片 2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4" r="6718"/>
            <a:stretch>
              <a:fillRect/>
            </a:stretch>
          </p:blipFill>
          <p:spPr>
            <a:xfrm>
              <a:off x="5348" y="-132"/>
              <a:ext cx="5348" cy="1768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>
              <p:custDataLst>
                <p:tags r:id="rId4"/>
              </p:custDataLst>
            </p:nvPr>
          </p:nvSpPr>
          <p:spPr>
            <a:xfrm>
              <a:off x="5606" y="655"/>
              <a:ext cx="5207" cy="63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1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形容词的用法</a:t>
              </a:r>
              <a:endParaRPr lang="zh-CN" altLang="en-US" sz="21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082040" y="298450"/>
            <a:ext cx="1790065" cy="497205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95000"/>
                    <a:lumOff val="5000"/>
                  </a:schemeClr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p>
            <a:pPr marL="0" lvl="0"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Summary</a:t>
            </a:r>
            <a:endParaRPr lang="en-US" altLang="zh-CN" sz="2400" b="1">
              <a:solidFill>
                <a:srgbClr val="5F452E"/>
              </a:solidFill>
              <a:latin typeface="Comic Sans MS" panose="030F0702030302020204" charset="0"/>
              <a:ea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6"/>
            </p:custDataLst>
          </p:nvPr>
        </p:nvGrpSpPr>
        <p:grpSpPr>
          <a:xfrm>
            <a:off x="4843735" y="1273092"/>
            <a:ext cx="3633105" cy="772954"/>
            <a:chOff x="5348" y="-132"/>
            <a:chExt cx="5465" cy="1768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4" r="6718"/>
            <a:stretch>
              <a:fillRect/>
            </a:stretch>
          </p:blipFill>
          <p:spPr>
            <a:xfrm>
              <a:off x="5348" y="-132"/>
              <a:ext cx="5348" cy="176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8"/>
              </p:custDataLst>
            </p:nvPr>
          </p:nvSpPr>
          <p:spPr>
            <a:xfrm>
              <a:off x="5606" y="655"/>
              <a:ext cx="5207" cy="63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1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情态动词 can/could/may</a:t>
              </a:r>
              <a:endParaRPr lang="zh-CN" altLang="en-US" sz="21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71450" y="250031"/>
            <a:ext cx="461486" cy="346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8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</a:rPr>
              <a:t>0</a:t>
            </a:r>
            <a:r>
              <a:rPr lang="en-US" altLang="zh-CN" sz="18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</a:rPr>
              <a:t>6</a:t>
            </a:r>
            <a:endParaRPr lang="en-US" altLang="zh-CN" sz="1800" b="1">
              <a:solidFill>
                <a:srgbClr val="5F452E"/>
              </a:solidFill>
              <a:latin typeface="Comic Sans MS" panose="030F0702030302020204" charset="0"/>
              <a:ea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" name="圆角矩形 26"/>
          <p:cNvSpPr/>
          <p:nvPr>
            <p:custDataLst>
              <p:tags r:id="rId2"/>
            </p:custDataLst>
          </p:nvPr>
        </p:nvSpPr>
        <p:spPr>
          <a:xfrm>
            <a:off x="372428" y="1415415"/>
            <a:ext cx="8440579" cy="10039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anose="00000500000000020000" pitchFamily="2" charset="0"/>
                <a:ea typeface="+mn-ea"/>
                <a:cs typeface="+mn-cs"/>
              </a:rPr>
              <a:t>Self-assessment</a:t>
            </a:r>
            <a:endParaRPr kumimoji="1" lang="en-US" altLang="zh-CN" sz="3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anose="0000050000000002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anose="00000500000000020000" pitchFamily="2" charset="0"/>
                <a:ea typeface="+mn-ea"/>
                <a:cs typeface="+mn-cs"/>
              </a:rPr>
              <a:t>How well do you know about this lesson? Tick</a:t>
            </a:r>
            <a:r>
              <a:rPr kumimoji="1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anose="00000500000000020000" pitchFamily="2" charset="0"/>
                <a:ea typeface="+mn-ea"/>
                <a:cs typeface="+mn-cs"/>
                <a:sym typeface="+mn-ea"/>
              </a:rPr>
              <a:t> (</a:t>
            </a:r>
            <a:r>
              <a:rPr kumimoji="1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√)</a:t>
            </a:r>
            <a:r>
              <a:rPr kumimoji="1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anose="00000500000000020000" pitchFamily="2" charset="0"/>
                <a:ea typeface="+mn-ea"/>
                <a:cs typeface="+mn-cs"/>
              </a:rPr>
              <a:t>the boxes.              </a:t>
            </a:r>
            <a:endParaRPr kumimoji="1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anose="00000500000000020000" pitchFamily="2" charset="0"/>
              <a:ea typeface="+mn-ea"/>
              <a:cs typeface="+mn-cs"/>
            </a:endParaRPr>
          </a:p>
        </p:txBody>
      </p:sp>
      <p:pic>
        <p:nvPicPr>
          <p:cNvPr id="4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1758315"/>
            <a:ext cx="439103" cy="5310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8594" y="1759744"/>
            <a:ext cx="438150" cy="5300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81035" y="1773555"/>
            <a:ext cx="475298" cy="5991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"/>
          <p:cNvSpPr txBox="1"/>
          <p:nvPr>
            <p:custDataLst>
              <p:tags r:id="rId9"/>
            </p:custDataLst>
          </p:nvPr>
        </p:nvSpPr>
        <p:spPr>
          <a:xfrm>
            <a:off x="372428" y="2343150"/>
            <a:ext cx="8485346" cy="251698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14350" indent="-514350" defTabSz="914400">
              <a:lnSpc>
                <a:spcPct val="160000"/>
              </a:lnSpc>
              <a:buFont typeface="+mj-ea"/>
              <a:buAutoNum type="circleNumDbPlain"/>
            </a:pPr>
            <a:r>
              <a:rPr lang="en-US" altLang="zh-CN" sz="2100">
                <a:solidFill>
                  <a:prstClr val="black"/>
                </a:solidFill>
                <a:latin typeface="Times" panose="00000500000000020000" pitchFamily="2" charset="0"/>
                <a:sym typeface="+mn-ea"/>
              </a:rPr>
              <a:t>I can </a:t>
            </a:r>
            <a:r>
              <a:rPr lang="en-US" altLang="zh-CN" sz="2100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learn some core words and expressions of the text</a:t>
            </a:r>
            <a:r>
              <a:rPr lang="en-US" altLang="zh-CN" sz="2100">
                <a:solidFill>
                  <a:prstClr val="black"/>
                </a:solidFill>
                <a:latin typeface="Times" panose="00000500000000020000" pitchFamily="2" charset="0"/>
                <a:sym typeface="+mn-ea"/>
              </a:rPr>
              <a:t>.     </a:t>
            </a:r>
            <a:r>
              <a:rPr lang="en-US" altLang="zh-CN" sz="2400">
                <a:solidFill>
                  <a:prstClr val="black"/>
                </a:solidFill>
                <a:latin typeface="Times" panose="00000500000000020000" pitchFamily="2" charset="0"/>
                <a:sym typeface="+mn-lt"/>
              </a:rPr>
              <a:t>   </a:t>
            </a:r>
            <a:r>
              <a:rPr lang="zh-CN" altLang="en-US" sz="2400">
                <a:solidFill>
                  <a:prstClr val="black"/>
                </a:solidFill>
                <a:latin typeface="Times" panose="00000500000000020000" pitchFamily="2" charset="0"/>
                <a:sym typeface="+mn-ea"/>
              </a:rPr>
              <a:t>口 </a:t>
            </a:r>
            <a:r>
              <a:rPr lang="en-US" altLang="zh-CN" sz="2400">
                <a:solidFill>
                  <a:prstClr val="black"/>
                </a:solidFill>
                <a:latin typeface="Times" panose="00000500000000020000" pitchFamily="2" charset="0"/>
                <a:sym typeface="+mn-ea"/>
              </a:rPr>
              <a:t> </a:t>
            </a:r>
            <a:r>
              <a:rPr lang="zh-CN" altLang="en-US" sz="2400">
                <a:solidFill>
                  <a:prstClr val="black"/>
                </a:solidFill>
                <a:latin typeface="Times" panose="00000500000000020000" pitchFamily="2" charset="0"/>
                <a:sym typeface="+mn-ea"/>
              </a:rPr>
              <a:t>口 </a:t>
            </a:r>
            <a:r>
              <a:rPr lang="en-US" altLang="zh-CN" sz="2400">
                <a:solidFill>
                  <a:prstClr val="black"/>
                </a:solidFill>
                <a:latin typeface="Times" panose="00000500000000020000" pitchFamily="2" charset="0"/>
                <a:sym typeface="+mn-ea"/>
              </a:rPr>
              <a:t> </a:t>
            </a:r>
            <a:r>
              <a:rPr lang="zh-CN" altLang="en-US" sz="2400">
                <a:solidFill>
                  <a:prstClr val="black"/>
                </a:solidFill>
                <a:latin typeface="Times" panose="00000500000000020000" pitchFamily="2" charset="0"/>
                <a:sym typeface="+mn-ea"/>
              </a:rPr>
              <a:t>口</a:t>
            </a:r>
            <a:endParaRPr kumimoji="1" lang="en-US" altLang="zh-CN" sz="21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indent="0" defTabSz="914400">
              <a:lnSpc>
                <a:spcPct val="160000"/>
              </a:lnSpc>
              <a:buFont typeface="+mj-ea"/>
              <a:buNone/>
            </a:pPr>
            <a:r>
              <a:rPr lang="zh-CN" altLang="en-US" sz="2100">
                <a:solidFill>
                  <a:prstClr val="black"/>
                </a:solidFill>
                <a:latin typeface="PingFang SC" panose="020B0400000000000000" charset="-122"/>
                <a:ea typeface="PingFang SC" panose="020B0400000000000000" charset="-122"/>
                <a:sym typeface="+mn-ea"/>
              </a:rPr>
              <a:t>②</a:t>
            </a:r>
            <a:r>
              <a:rPr lang="en-US" altLang="zh-CN" sz="2100">
                <a:solidFill>
                  <a:prstClr val="black"/>
                </a:solidFill>
                <a:latin typeface="PingFang SC" panose="020B0400000000000000" charset="-122"/>
                <a:ea typeface="PingFang SC" panose="020B0400000000000000" charset="-122"/>
                <a:sym typeface="+mn-ea"/>
              </a:rPr>
              <a:t> </a:t>
            </a:r>
            <a:r>
              <a:rPr lang="en-US" altLang="zh-CN" sz="2100">
                <a:solidFill>
                  <a:prstClr val="black"/>
                </a:solidFill>
                <a:latin typeface="Times" panose="00000500000000020000" pitchFamily="2" charset="0"/>
                <a:sym typeface="+mn-ea"/>
              </a:rPr>
              <a:t>I can use adjectives and can, could and may correctly.  </a:t>
            </a:r>
            <a:r>
              <a:rPr lang="en-US" altLang="zh-CN" sz="2100">
                <a:solidFill>
                  <a:prstClr val="black"/>
                </a:solidFill>
                <a:latin typeface="Times" panose="00000500000000020000" pitchFamily="2" charset="0"/>
              </a:rPr>
              <a:t>          </a:t>
            </a:r>
            <a:r>
              <a:rPr lang="zh-CN" altLang="en-US" sz="2400">
                <a:solidFill>
                  <a:prstClr val="black"/>
                </a:solidFill>
                <a:latin typeface="Times" panose="00000500000000020000" pitchFamily="2" charset="0"/>
                <a:sym typeface="+mn-ea"/>
              </a:rPr>
              <a:t>口 </a:t>
            </a:r>
            <a:r>
              <a:rPr lang="en-US" altLang="zh-CN" sz="2400">
                <a:solidFill>
                  <a:prstClr val="black"/>
                </a:solidFill>
                <a:latin typeface="Times" panose="00000500000000020000" pitchFamily="2" charset="0"/>
                <a:sym typeface="+mn-ea"/>
              </a:rPr>
              <a:t> </a:t>
            </a:r>
            <a:r>
              <a:rPr lang="zh-CN" altLang="en-US" sz="2400">
                <a:solidFill>
                  <a:prstClr val="black"/>
                </a:solidFill>
                <a:latin typeface="Times" panose="00000500000000020000" pitchFamily="2" charset="0"/>
                <a:sym typeface="+mn-ea"/>
              </a:rPr>
              <a:t>口 </a:t>
            </a:r>
            <a:r>
              <a:rPr lang="en-US" altLang="zh-CN" sz="2400">
                <a:solidFill>
                  <a:prstClr val="black"/>
                </a:solidFill>
                <a:latin typeface="Times" panose="00000500000000020000" pitchFamily="2" charset="0"/>
                <a:sym typeface="+mn-ea"/>
              </a:rPr>
              <a:t> </a:t>
            </a:r>
            <a:r>
              <a:rPr lang="zh-CN" altLang="en-US" sz="2400">
                <a:solidFill>
                  <a:prstClr val="black"/>
                </a:solidFill>
                <a:latin typeface="Times" panose="00000500000000020000" pitchFamily="2" charset="0"/>
                <a:sym typeface="+mn-ea"/>
              </a:rPr>
              <a:t>口 </a:t>
            </a:r>
            <a:endParaRPr lang="zh-CN" altLang="en-US" sz="2400">
              <a:solidFill>
                <a:prstClr val="black"/>
              </a:solidFill>
              <a:latin typeface="Times" panose="00000500000000020000" pitchFamily="2" charset="0"/>
              <a:sym typeface="+mn-ea"/>
            </a:endParaRPr>
          </a:p>
          <a:p>
            <a:pPr indent="0" defTabSz="914400">
              <a:lnSpc>
                <a:spcPct val="160000"/>
              </a:lnSpc>
              <a:buFont typeface="+mj-ea"/>
              <a:buNone/>
            </a:pPr>
            <a:r>
              <a:rPr lang="en-US" altLang="zh-CN" sz="2100">
                <a:solidFill>
                  <a:prstClr val="black"/>
                </a:solidFill>
                <a:latin typeface="Times" panose="00000500000000020000" pitchFamily="2" charset="0"/>
                <a:sym typeface="+mn-ea"/>
              </a:rPr>
              <a:t>   </a:t>
            </a:r>
            <a:r>
              <a:rPr lang="zh-CN" altLang="en-US" sz="2400">
                <a:solidFill>
                  <a:prstClr val="black"/>
                </a:solidFill>
                <a:latin typeface="Times" panose="00000500000000020000" pitchFamily="2" charset="0"/>
                <a:sym typeface="+mn-ea"/>
              </a:rPr>
              <a:t>                     </a:t>
            </a:r>
            <a:endParaRPr lang="zh-CN" altLang="en-US" sz="30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3" name="圆角矩形 3"/>
          <p:cNvSpPr/>
          <p:nvPr>
            <p:custDataLst>
              <p:tags r:id="rId10"/>
            </p:custDataLst>
          </p:nvPr>
        </p:nvSpPr>
        <p:spPr>
          <a:xfrm>
            <a:off x="228600" y="1192054"/>
            <a:ext cx="8663940" cy="2755106"/>
          </a:xfrm>
          <a:prstGeom prst="roundRect">
            <a:avLst/>
          </a:prstGeom>
          <a:noFill/>
          <a:ln w="50800" cmpd="sng"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1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1082040" y="298450"/>
            <a:ext cx="3070225" cy="497205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95000"/>
                    <a:lumOff val="5000"/>
                  </a:schemeClr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p>
            <a:pPr marL="0" lvl="0"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Assesment</a:t>
            </a:r>
            <a:endParaRPr lang="en-US" altLang="zh-CN" sz="2400" b="1">
              <a:solidFill>
                <a:srgbClr val="5F452E"/>
              </a:solidFill>
              <a:latin typeface="Comic Sans MS" panose="030F0702030302020204" charset="0"/>
              <a:ea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4035" y="1516380"/>
            <a:ext cx="8319135" cy="118427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noAutofit/>
          </a:bodyPr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lang="en-US" altLang="zh-CN" sz="2400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zh-CN" sz="2400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背诵形容词的位置和用法，并用形容词描述你认识的动物</a:t>
            </a:r>
            <a:r>
              <a:rPr lang="en-US" altLang="zh-CN" sz="2400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;</a:t>
            </a:r>
            <a:endParaRPr lang="zh-CN" altLang="zh-CN" sz="2400" kern="10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lang="en-US" altLang="zh-CN" sz="2400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zh-CN" sz="2400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运用情态动词can, could 和may谈论你认识的动物</a:t>
            </a:r>
            <a:r>
              <a:rPr lang="en-US" altLang="zh-CN" sz="2400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kern="10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47035" y="247650"/>
            <a:ext cx="32994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Homework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3400" y="3322955"/>
            <a:ext cx="8235950" cy="829945"/>
          </a:xfrm>
          <a:prstGeom prst="rect">
            <a:avLst/>
          </a:prstGeom>
          <a:noFill/>
          <a:ln w="952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收集一些关于描述动物的形容词，了解词汇对应的图片或资料，与同学分享。</a:t>
            </a:r>
            <a:endParaRPr lang="en-US" altLang="zh-CN" sz="2400">
              <a:latin typeface="Times New Roman" panose="02020603050405020304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0085" y="939165"/>
            <a:ext cx="2044700" cy="431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Must Do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1" name="矩形 20"/>
          <p:cNvSpPr/>
          <p:nvPr>
            <p:custDataLst>
              <p:tags r:id="rId1"/>
            </p:custDataLst>
          </p:nvPr>
        </p:nvSpPr>
        <p:spPr>
          <a:xfrm>
            <a:off x="584835" y="2778760"/>
            <a:ext cx="2989580" cy="466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Choose to Do</a:t>
            </a:r>
            <a:endParaRPr lang="en-US" altLang="zh-CN" sz="28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93520" y="1810703"/>
            <a:ext cx="318516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500" b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charset="0"/>
                <a:ea typeface="华文新魏" panose="02010800040101010101" pitchFamily="2" charset="-122"/>
                <a:sym typeface="+mn-ea"/>
              </a:rPr>
              <a:t>形容词</a:t>
            </a:r>
            <a:endParaRPr lang="zh-CN" altLang="en-US" sz="4500" b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charset="0"/>
              <a:ea typeface="华文新魏" panose="0201080004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5411" y="843915"/>
            <a:ext cx="3946208" cy="4662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文本框 1"/>
          <p:cNvSpPr txBox="1"/>
          <p:nvPr/>
        </p:nvSpPr>
        <p:spPr>
          <a:xfrm>
            <a:off x="1779905" y="2064385"/>
            <a:ext cx="424688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6000" b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charset="0"/>
                <a:ea typeface="华文新魏" panose="02010800040101010101" pitchFamily="2" charset="-122"/>
                <a:sym typeface="+mn-ea"/>
              </a:rPr>
              <a:t>形容词</a:t>
            </a:r>
            <a:endParaRPr lang="zh-CN" altLang="en-US" sz="6000" b="1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charset="0"/>
              <a:ea typeface="华文新魏" panose="02010800040101010101" pitchFamily="2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082040" y="298450"/>
            <a:ext cx="3490595" cy="497205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95000"/>
                    <a:lumOff val="5000"/>
                  </a:schemeClr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p>
            <a:pPr marL="0" lvl="0"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What is an </a:t>
            </a:r>
            <a:r>
              <a:rPr lang="en-US" altLang="zh-CN" sz="2400" b="1">
                <a:solidFill>
                  <a:srgbClr val="5F452E"/>
                </a:solidFill>
                <a:highlight>
                  <a:srgbClr val="FFFF00"/>
                </a:highlight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adjective</a:t>
            </a: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?</a:t>
            </a:r>
            <a:endParaRPr lang="en-US" altLang="zh-CN" sz="2400" b="1">
              <a:solidFill>
                <a:srgbClr val="5F452E"/>
              </a:solidFill>
              <a:latin typeface="Comic Sans MS" panose="030F0702030302020204" charset="0"/>
              <a:ea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49156" name="TextBox 2"/>
          <p:cNvSpPr txBox="1"/>
          <p:nvPr/>
        </p:nvSpPr>
        <p:spPr>
          <a:xfrm>
            <a:off x="312420" y="1181100"/>
            <a:ext cx="606107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indent="-742950"/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zh-CN" sz="3200" b="1">
                <a:latin typeface="Times New Roman" panose="02020603050405020304" pitchFamily="18" charset="0"/>
              </a:rPr>
              <a:t>He does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wonderful</a:t>
            </a:r>
            <a:r>
              <a:rPr lang="en-US" altLang="zh-CN" sz="3200" b="1">
                <a:latin typeface="Times New Roman" panose="02020603050405020304" pitchFamily="18" charset="0"/>
              </a:rPr>
              <a:t> tricks,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742950" indent="-742950"/>
            <a:r>
              <a:rPr lang="en-US" altLang="zh-CN" sz="3200" b="1">
                <a:latin typeface="Times New Roman" panose="02020603050405020304" pitchFamily="18" charset="0"/>
              </a:rPr>
              <a:t>   Builds me camps out of sticks.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312420" y="2194560"/>
            <a:ext cx="617728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indent="-742950"/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</a:rPr>
              <a:t> My goldfish is a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wonderful</a:t>
            </a:r>
            <a:r>
              <a:rPr lang="en-US" altLang="zh-CN" sz="3200" b="1">
                <a:latin typeface="Times New Roman" panose="02020603050405020304" pitchFamily="18" charset="0"/>
              </a:rPr>
              <a:t> pet.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312420" y="3149600"/>
            <a:ext cx="60610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indent="-742950"/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3200" b="1">
                <a:latin typeface="Times New Roman" panose="02020603050405020304" pitchFamily="18" charset="0"/>
              </a:rPr>
              <a:t> Rabbits have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long</a:t>
            </a:r>
            <a:r>
              <a:rPr lang="en-US" altLang="zh-CN" sz="3200" b="1">
                <a:latin typeface="Times New Roman" panose="02020603050405020304" pitchFamily="18" charset="0"/>
              </a:rPr>
              <a:t> ears.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12420" y="3938270"/>
            <a:ext cx="639635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indent="-742950"/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3200" b="1">
                <a:latin typeface="Times New Roman" panose="02020603050405020304" pitchFamily="18" charset="0"/>
              </a:rPr>
              <a:t> A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lazy</a:t>
            </a:r>
            <a:r>
              <a:rPr lang="en-US" altLang="zh-CN" sz="3200" b="1">
                <a:latin typeface="Times New Roman" panose="02020603050405020304" pitchFamily="18" charset="0"/>
              </a:rPr>
              <a:t> cat is sleeping on the sofa.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029335" y="4004945"/>
            <a:ext cx="857250" cy="496570"/>
          </a:xfrm>
          <a:prstGeom prst="roundRect">
            <a:avLst/>
          </a:prstGeom>
          <a:noFill/>
          <a:ln w="38100">
            <a:solidFill>
              <a:srgbClr val="DA5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517900" y="2294890"/>
            <a:ext cx="1856740" cy="453390"/>
          </a:xfrm>
          <a:prstGeom prst="roundRect">
            <a:avLst/>
          </a:prstGeom>
          <a:noFill/>
          <a:ln w="38100">
            <a:solidFill>
              <a:srgbClr val="DA5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098040" y="1233170"/>
            <a:ext cx="1941830" cy="452755"/>
          </a:xfrm>
          <a:prstGeom prst="roundRect">
            <a:avLst/>
          </a:prstGeom>
          <a:noFill/>
          <a:ln w="38100">
            <a:solidFill>
              <a:srgbClr val="DA5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010535" y="3228975"/>
            <a:ext cx="857250" cy="496570"/>
          </a:xfrm>
          <a:prstGeom prst="roundRect">
            <a:avLst/>
          </a:prstGeom>
          <a:noFill/>
          <a:ln w="38100">
            <a:solidFill>
              <a:srgbClr val="DA5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312420" y="1180979"/>
            <a:ext cx="6396394" cy="3833874"/>
            <a:chOff x="3703" y="2591"/>
            <a:chExt cx="10305" cy="8049"/>
          </a:xfrm>
        </p:grpSpPr>
        <p:sp>
          <p:nvSpPr>
            <p:cNvPr id="49156" name="TextBox 2"/>
            <p:cNvSpPr txBox="1"/>
            <p:nvPr/>
          </p:nvSpPr>
          <p:spPr>
            <a:xfrm>
              <a:off x="3703" y="2591"/>
              <a:ext cx="9765" cy="32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742950" indent="-742950"/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1 </a:t>
              </a:r>
              <a:r>
                <a:rPr lang="en-US" altLang="zh-CN" sz="3200" b="1">
                  <a:latin typeface="Times New Roman" panose="02020603050405020304" pitchFamily="18" charset="0"/>
                </a:rPr>
                <a:t>He does </a:t>
              </a:r>
              <a:r>
                <a:rPr lang="en-US" altLang="zh-CN" sz="32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wonderful</a:t>
              </a:r>
              <a:r>
                <a:rPr lang="en-US" altLang="zh-CN" sz="3200" b="1">
                  <a:latin typeface="Times New Roman" panose="02020603050405020304" pitchFamily="18" charset="0"/>
                </a:rPr>
                <a:t> tricks,</a:t>
              </a:r>
              <a:endParaRPr lang="en-US" altLang="zh-CN" sz="3200" b="1">
                <a:latin typeface="Times New Roman" panose="02020603050405020304" pitchFamily="18" charset="0"/>
              </a:endParaRPr>
            </a:p>
            <a:p>
              <a:pPr marL="742950" indent="-742950"/>
              <a:r>
                <a:rPr lang="en-US" altLang="zh-CN" sz="3200" b="1">
                  <a:latin typeface="Times New Roman" panose="02020603050405020304" pitchFamily="18" charset="0"/>
                </a:rPr>
                <a:t>   Builds me camps out of sticks.</a:t>
              </a:r>
              <a:endParaRPr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5" name="TextBox 2"/>
            <p:cNvSpPr txBox="1"/>
            <p:nvPr/>
          </p:nvSpPr>
          <p:spPr>
            <a:xfrm>
              <a:off x="3703" y="4719"/>
              <a:ext cx="9952" cy="22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742950" indent="-742950"/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3200" b="1">
                  <a:latin typeface="Times New Roman" panose="02020603050405020304" pitchFamily="18" charset="0"/>
                </a:rPr>
                <a:t> My goldfish is a </a:t>
              </a:r>
              <a:r>
                <a:rPr lang="en-US" altLang="zh-CN" sz="32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wonderful</a:t>
              </a:r>
              <a:r>
                <a:rPr lang="en-US" altLang="zh-CN" sz="3200" b="1">
                  <a:latin typeface="Times New Roman" panose="02020603050405020304" pitchFamily="18" charset="0"/>
                </a:rPr>
                <a:t> pet.</a:t>
              </a:r>
              <a:endParaRPr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10" name="TextBox 2"/>
            <p:cNvSpPr txBox="1"/>
            <p:nvPr/>
          </p:nvSpPr>
          <p:spPr>
            <a:xfrm>
              <a:off x="3703" y="6724"/>
              <a:ext cx="9765" cy="12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742950" indent="-742950"/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3200" b="1">
                  <a:latin typeface="Times New Roman" panose="02020603050405020304" pitchFamily="18" charset="0"/>
                </a:rPr>
                <a:t> Rabbits have </a:t>
              </a:r>
              <a:r>
                <a:rPr lang="en-US" altLang="zh-CN" sz="32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long</a:t>
              </a:r>
              <a:r>
                <a:rPr lang="en-US" altLang="zh-CN" sz="3200" b="1">
                  <a:latin typeface="Times New Roman" panose="02020603050405020304" pitchFamily="18" charset="0"/>
                </a:rPr>
                <a:t> ears.</a:t>
              </a:r>
              <a:endParaRPr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11" name="TextBox 2"/>
            <p:cNvSpPr txBox="1"/>
            <p:nvPr/>
          </p:nvSpPr>
          <p:spPr>
            <a:xfrm>
              <a:off x="3703" y="8380"/>
              <a:ext cx="10305" cy="22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742950" indent="-742950"/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altLang="zh-CN" sz="3200" b="1">
                  <a:latin typeface="Times New Roman" panose="02020603050405020304" pitchFamily="18" charset="0"/>
                </a:rPr>
                <a:t> A</a:t>
              </a:r>
              <a:r>
                <a:rPr lang="en-US" altLang="zh-CN" sz="32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32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lazy</a:t>
              </a:r>
              <a:r>
                <a:rPr lang="en-US" altLang="zh-CN" sz="3200" b="1">
                  <a:latin typeface="Times New Roman" panose="02020603050405020304" pitchFamily="18" charset="0"/>
                </a:rPr>
                <a:t> cat is sleeping on the sofa.</a:t>
              </a:r>
              <a:endParaRPr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858" y="8520"/>
              <a:ext cx="1381" cy="1043"/>
            </a:xfrm>
            <a:prstGeom prst="roundRect">
              <a:avLst/>
            </a:prstGeom>
            <a:noFill/>
            <a:ln w="38100">
              <a:solidFill>
                <a:srgbClr val="DA54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8867" y="4929"/>
              <a:ext cx="2991" cy="952"/>
            </a:xfrm>
            <a:prstGeom prst="roundRect">
              <a:avLst/>
            </a:prstGeom>
            <a:noFill/>
            <a:ln w="38100">
              <a:solidFill>
                <a:srgbClr val="DA54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6580" y="2701"/>
              <a:ext cx="3128" cy="951"/>
            </a:xfrm>
            <a:prstGeom prst="roundRect">
              <a:avLst/>
            </a:prstGeom>
            <a:noFill/>
            <a:ln w="38100">
              <a:solidFill>
                <a:srgbClr val="DA54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8050" y="6891"/>
              <a:ext cx="1381" cy="1043"/>
            </a:xfrm>
            <a:prstGeom prst="roundRect">
              <a:avLst/>
            </a:prstGeom>
            <a:noFill/>
            <a:ln w="38100">
              <a:solidFill>
                <a:srgbClr val="DA54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82040" y="298450"/>
            <a:ext cx="4310380" cy="497205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95000"/>
                    <a:lumOff val="5000"/>
                  </a:schemeClr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p>
            <a:pPr marL="0" lvl="0"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Why do we use </a:t>
            </a:r>
            <a:r>
              <a:rPr lang="en-US" altLang="zh-CN" sz="2400" b="1">
                <a:solidFill>
                  <a:srgbClr val="5F452E"/>
                </a:solidFill>
                <a:highlight>
                  <a:srgbClr val="FFFF00"/>
                </a:highlight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adjectives</a:t>
            </a: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?</a:t>
            </a:r>
            <a:endParaRPr lang="en-US" altLang="zh-CN" sz="2400" b="1">
              <a:solidFill>
                <a:srgbClr val="5F452E"/>
              </a:solidFill>
              <a:latin typeface="Comic Sans MS" panose="030F0702030302020204" charset="0"/>
              <a:ea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51245" y="936625"/>
            <a:ext cx="2783205" cy="3001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marR="0" defTabSz="91440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kumimoji="0" lang="zh-CN" altLang="en-US" sz="3000" b="1" kern="1200" cap="none" spc="0" normalizeH="0" baseline="0" noProof="1">
                <a:solidFill>
                  <a:srgbClr val="0A2BF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形容词：</a:t>
            </a:r>
            <a:endParaRPr kumimoji="0" lang="zh-CN" altLang="en-US" sz="3000" b="1" kern="1200" cap="none" spc="0" normalizeH="0" baseline="0" noProof="1">
              <a:solidFill>
                <a:srgbClr val="0A2BF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R="0" defTabSz="91440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kumimoji="0" lang="zh-CN" altLang="en-US" sz="3000" b="1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用来表示人或事物的</a:t>
            </a:r>
            <a:r>
              <a:rPr kumimoji="0" lang="zh-CN" altLang="en-US" sz="3000" b="1" kern="1200" cap="none" spc="0" normalizeH="0" baseline="0" noProof="1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性质、状态及特征</a:t>
            </a:r>
            <a:r>
              <a:rPr kumimoji="0" lang="zh-CN" altLang="en-US" sz="3000" b="1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kumimoji="0" lang="zh-CN" altLang="en-US" sz="3000" b="1" kern="1200" cap="none" spc="0" normalizeH="0" baseline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R="0" defTabSz="91440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kumimoji="0" lang="en-US" altLang="zh-CN" sz="3000" b="1" kern="1200" cap="none" spc="0" normalizeH="0" baseline="0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kumimoji="0" lang="zh-CN" altLang="en-US" sz="3000" b="1" kern="1200" cap="none" spc="0" normalizeH="0" baseline="0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kumimoji="0" lang="en-US" altLang="zh-CN" sz="3000" b="1" kern="1200" cap="none" spc="0" normalizeH="0" baseline="0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 ...</a:t>
            </a:r>
            <a:r>
              <a:rPr kumimoji="0" lang="zh-CN" altLang="en-US" sz="3000" b="1" kern="1200" cap="none" spc="0" normalizeH="0" baseline="0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的”</a:t>
            </a:r>
            <a:endParaRPr kumimoji="0" lang="zh-CN" altLang="en-US" sz="3000" b="1" kern="1200" cap="none" spc="0" normalizeH="0" baseline="0" noProof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6" name="TextBox 2"/>
          <p:cNvSpPr txBox="1"/>
          <p:nvPr/>
        </p:nvSpPr>
        <p:spPr>
          <a:xfrm>
            <a:off x="312420" y="1181100"/>
            <a:ext cx="606107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indent="-742950"/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zh-CN" sz="3200" b="1">
                <a:latin typeface="Times New Roman" panose="02020603050405020304" pitchFamily="18" charset="0"/>
              </a:rPr>
              <a:t>He does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wonderful</a:t>
            </a:r>
            <a:r>
              <a:rPr lang="en-US" altLang="zh-CN" sz="3200" b="1">
                <a:latin typeface="Times New Roman" panose="02020603050405020304" pitchFamily="18" charset="0"/>
              </a:rPr>
              <a:t> tricks,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742950" indent="-742950"/>
            <a:r>
              <a:rPr lang="en-US" altLang="zh-CN" sz="3200" b="1">
                <a:latin typeface="Times New Roman" panose="02020603050405020304" pitchFamily="18" charset="0"/>
              </a:rPr>
              <a:t>   Builds me camps out of sticks.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312420" y="2194560"/>
            <a:ext cx="617728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indent="-742950"/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</a:rPr>
              <a:t> My goldfish is a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wonderful</a:t>
            </a:r>
            <a:r>
              <a:rPr lang="en-US" altLang="zh-CN" sz="3200" b="1">
                <a:latin typeface="Times New Roman" panose="02020603050405020304" pitchFamily="18" charset="0"/>
              </a:rPr>
              <a:t> pet.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312420" y="3149600"/>
            <a:ext cx="60610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indent="-742950"/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3200" b="1">
                <a:latin typeface="Times New Roman" panose="02020603050405020304" pitchFamily="18" charset="0"/>
              </a:rPr>
              <a:t> Rabbits have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long</a:t>
            </a:r>
            <a:r>
              <a:rPr lang="en-US" altLang="zh-CN" sz="3200" b="1">
                <a:latin typeface="Times New Roman" panose="02020603050405020304" pitchFamily="18" charset="0"/>
              </a:rPr>
              <a:t> ears.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12420" y="3938270"/>
            <a:ext cx="639635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indent="-742950"/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3200" b="1">
                <a:latin typeface="Times New Roman" panose="02020603050405020304" pitchFamily="18" charset="0"/>
              </a:rPr>
              <a:t> A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lazy</a:t>
            </a:r>
            <a:r>
              <a:rPr lang="en-US" altLang="zh-CN" sz="3200" b="1">
                <a:latin typeface="Times New Roman" panose="02020603050405020304" pitchFamily="18" charset="0"/>
              </a:rPr>
              <a:t> cat is sleeping on the sofa.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81260" name="上弧形箭头 181259"/>
          <p:cNvSpPr/>
          <p:nvPr/>
        </p:nvSpPr>
        <p:spPr>
          <a:xfrm>
            <a:off x="3432810" y="911860"/>
            <a:ext cx="985520" cy="269240"/>
          </a:xfrm>
          <a:prstGeom prst="curvedDownArrow">
            <a:avLst>
              <a:gd name="adj1" fmla="val 56194"/>
              <a:gd name="adj2" fmla="val 112389"/>
              <a:gd name="adj3" fmla="val 33254"/>
            </a:avLst>
          </a:prstGeom>
          <a:solidFill>
            <a:srgbClr val="DA54DC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18" name="上弧形箭头 17"/>
          <p:cNvSpPr/>
          <p:nvPr/>
        </p:nvSpPr>
        <p:spPr>
          <a:xfrm>
            <a:off x="4688205" y="1968500"/>
            <a:ext cx="984885" cy="269240"/>
          </a:xfrm>
          <a:prstGeom prst="curvedDownArrow">
            <a:avLst>
              <a:gd name="adj1" fmla="val 56194"/>
              <a:gd name="adj2" fmla="val 112389"/>
              <a:gd name="adj3" fmla="val 33254"/>
            </a:avLst>
          </a:prstGeom>
          <a:solidFill>
            <a:srgbClr val="DA54DC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21" name="上弧形箭头 20"/>
          <p:cNvSpPr/>
          <p:nvPr/>
        </p:nvSpPr>
        <p:spPr>
          <a:xfrm>
            <a:off x="3432810" y="2914650"/>
            <a:ext cx="985520" cy="269240"/>
          </a:xfrm>
          <a:prstGeom prst="curvedDownArrow">
            <a:avLst>
              <a:gd name="adj1" fmla="val 56194"/>
              <a:gd name="adj2" fmla="val 112389"/>
              <a:gd name="adj3" fmla="val 33254"/>
            </a:avLst>
          </a:prstGeom>
          <a:solidFill>
            <a:srgbClr val="DA54DC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029335" y="4004945"/>
            <a:ext cx="857250" cy="496570"/>
          </a:xfrm>
          <a:prstGeom prst="roundRect">
            <a:avLst/>
          </a:prstGeom>
          <a:noFill/>
          <a:ln w="38100">
            <a:solidFill>
              <a:srgbClr val="DA5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上弧形箭头 23"/>
          <p:cNvSpPr/>
          <p:nvPr/>
        </p:nvSpPr>
        <p:spPr>
          <a:xfrm>
            <a:off x="1198245" y="3703320"/>
            <a:ext cx="985520" cy="269240"/>
          </a:xfrm>
          <a:prstGeom prst="curvedDownArrow">
            <a:avLst>
              <a:gd name="adj1" fmla="val 56194"/>
              <a:gd name="adj2" fmla="val 112389"/>
              <a:gd name="adj3" fmla="val 33254"/>
            </a:avLst>
          </a:prstGeom>
          <a:solidFill>
            <a:srgbClr val="DA54DC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432810" y="2294890"/>
            <a:ext cx="1941830" cy="453390"/>
          </a:xfrm>
          <a:prstGeom prst="roundRect">
            <a:avLst/>
          </a:prstGeom>
          <a:noFill/>
          <a:ln w="38100">
            <a:solidFill>
              <a:srgbClr val="DA5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098040" y="1233170"/>
            <a:ext cx="1941830" cy="452755"/>
          </a:xfrm>
          <a:prstGeom prst="roundRect">
            <a:avLst/>
          </a:prstGeom>
          <a:noFill/>
          <a:ln w="38100">
            <a:solidFill>
              <a:srgbClr val="DA5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010535" y="3228975"/>
            <a:ext cx="857250" cy="496570"/>
          </a:xfrm>
          <a:prstGeom prst="roundRect">
            <a:avLst/>
          </a:prstGeom>
          <a:noFill/>
          <a:ln w="38100">
            <a:solidFill>
              <a:srgbClr val="DA5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082040" y="298450"/>
            <a:ext cx="4310380" cy="497205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95000"/>
                    <a:lumOff val="5000"/>
                  </a:schemeClr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p>
            <a:pPr marL="0" lvl="0"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How do we use </a:t>
            </a:r>
            <a:r>
              <a:rPr lang="en-US" altLang="zh-CN" sz="2400" b="1">
                <a:solidFill>
                  <a:srgbClr val="5F452E"/>
                </a:solidFill>
                <a:highlight>
                  <a:srgbClr val="FFFF00"/>
                </a:highlight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adjectives</a:t>
            </a: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?</a:t>
            </a:r>
            <a:endParaRPr lang="en-US" altLang="zh-CN" sz="2400" b="1">
              <a:solidFill>
                <a:srgbClr val="5F452E"/>
              </a:solidFill>
              <a:latin typeface="Comic Sans MS" panose="030F0702030302020204" charset="0"/>
              <a:ea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grpSp>
        <p:nvGrpSpPr>
          <p:cNvPr id="8" name="组合 16"/>
          <p:cNvGrpSpPr/>
          <p:nvPr>
            <p:custDataLst>
              <p:tags r:id="rId2"/>
            </p:custDataLst>
          </p:nvPr>
        </p:nvGrpSpPr>
        <p:grpSpPr>
          <a:xfrm>
            <a:off x="4787524" y="2748567"/>
            <a:ext cx="4251325" cy="1158240"/>
            <a:chOff x="7244" y="3824"/>
            <a:chExt cx="6695" cy="1824"/>
          </a:xfrm>
          <a:solidFill>
            <a:schemeClr val="accent5">
              <a:lumMod val="40000"/>
              <a:lumOff val="60000"/>
            </a:schemeClr>
          </a:solidFill>
        </p:grpSpPr>
        <p:pic>
          <p:nvPicPr>
            <p:cNvPr id="13" name="图片 12" descr="千库网_卡通数字_元素编号1203370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2472" t="5556" r="72300" b="64241"/>
            <a:stretch>
              <a:fillRect/>
            </a:stretch>
          </p:blipFill>
          <p:spPr>
            <a:xfrm>
              <a:off x="7244" y="3824"/>
              <a:ext cx="1712" cy="1824"/>
            </a:xfrm>
            <a:prstGeom prst="rect">
              <a:avLst/>
            </a:prstGeom>
            <a:grpFill/>
          </p:spPr>
        </p:pic>
        <p:sp>
          <p:nvSpPr>
            <p:cNvPr id="14" name="文本框 75777"/>
            <p:cNvSpPr txBox="1"/>
            <p:nvPr>
              <p:custDataLst>
                <p:tags r:id="rId5"/>
              </p:custDataLst>
            </p:nvPr>
          </p:nvSpPr>
          <p:spPr>
            <a:xfrm>
              <a:off x="8888" y="3824"/>
              <a:ext cx="5051" cy="1695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>
              <a:spAutoFit/>
            </a:bodyPr>
            <a:p>
              <a:pPr algn="ctr"/>
              <a:r>
                <a:rPr lang="en-US" altLang="zh-CN" sz="3200" b="1">
                  <a:solidFill>
                    <a:srgbClr val="FF0000"/>
                  </a:solidFill>
                  <a:highlight>
                    <a:srgbClr val="FFFF00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Chalkboard Regular" panose="03050602040202020205" charset="0"/>
                  <a:sym typeface="+mn-ea"/>
                </a:rPr>
                <a:t>形容词</a:t>
              </a:r>
              <a:r>
                <a:rPr lang="en-US" altLang="zh-CN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Chalkboard Regular" panose="03050602040202020205" charset="0"/>
                  <a:sym typeface="+mn-ea"/>
                </a:rPr>
                <a:t>可以放在</a:t>
              </a:r>
              <a:r>
                <a:rPr lang="en-US" altLang="zh-CN" sz="32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halkboard Regular" panose="03050602040202020205" charset="0"/>
                  <a:sym typeface="+mn-ea"/>
                </a:rPr>
                <a:t>名词前</a:t>
              </a:r>
              <a:r>
                <a:rPr lang="en-US" altLang="zh-CN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Chalkboard Regular" panose="03050602040202020205" charset="0"/>
                  <a:sym typeface="+mn-ea"/>
                </a:rPr>
                <a:t>充当</a:t>
              </a:r>
              <a:r>
                <a:rPr lang="en-US" altLang="zh-CN" sz="32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halkboard Regular" panose="03050602040202020205" charset="0"/>
                  <a:sym typeface="+mn-ea"/>
                </a:rPr>
                <a:t>定语</a:t>
              </a:r>
              <a:r>
                <a:rPr lang="en-US" altLang="zh-CN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Chalkboard Regular" panose="03050602040202020205" charset="0"/>
                  <a:sym typeface="+mn-ea"/>
                </a:rPr>
                <a:t>。</a:t>
              </a:r>
              <a:endPara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Chalkboard Regular" panose="03050602040202020205" charset="0"/>
                <a:sym typeface="+mn-ea"/>
              </a:endParaRPr>
            </a:p>
          </p:txBody>
        </p:sp>
      </p:grp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0" grpId="0" animBg="1"/>
      <p:bldP spid="18" grpId="0" animBg="1"/>
      <p:bldP spid="21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848995" y="268605"/>
            <a:ext cx="7041515" cy="4438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pPr marR="0" defTabSz="914400" fontAlgn="ctr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kumimoji="0" lang="en-US" sz="2550" b="1" kern="1200" cap="none" spc="0" normalizeH="0" baseline="0" noProof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Complete the sentences with correct forms of </a:t>
            </a:r>
            <a:r>
              <a:rPr kumimoji="0" lang="en-US" sz="2550" b="1" i="1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  <a:r>
              <a:rPr kumimoji="0" lang="en-US" sz="2550" b="1" kern="1200" cap="none" spc="0" normalizeH="0" baseline="0" noProof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kumimoji="0" lang="en-US" sz="2550" b="1" kern="1200" cap="none" spc="0" normalizeH="0" baseline="0" noProof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2229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EFE0C9"/>
              </a:clrFrom>
              <a:clrTo>
                <a:srgbClr val="EFE0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260" y="992188"/>
            <a:ext cx="1181100" cy="721519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TextBox 2"/>
          <p:cNvSpPr txBox="1"/>
          <p:nvPr/>
        </p:nvSpPr>
        <p:spPr>
          <a:xfrm>
            <a:off x="1803003" y="925513"/>
            <a:ext cx="408979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742950" indent="-742950"/>
            <a:r>
              <a:rPr lang="en-US" altLang="zh-CN" sz="2400" b="1">
                <a:latin typeface="Times New Roman" panose="02020603050405020304" pitchFamily="18" charset="0"/>
              </a:rPr>
              <a:t>1 He does </a:t>
            </a:r>
            <a:r>
              <a:rPr lang="en-US" altLang="zh-CN" sz="2400" b="1">
                <a:solidFill>
                  <a:srgbClr val="0A2BF2"/>
                </a:solidFill>
                <a:latin typeface="Times New Roman" panose="02020603050405020304" pitchFamily="18" charset="0"/>
              </a:rPr>
              <a:t>wonderful</a:t>
            </a:r>
            <a:r>
              <a:rPr lang="en-US" altLang="zh-CN" sz="2400" b="1">
                <a:latin typeface="Times New Roman" panose="02020603050405020304" pitchFamily="18" charset="0"/>
              </a:rPr>
              <a:t> tricks.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pic>
        <p:nvPicPr>
          <p:cNvPr id="52231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60" y="1958975"/>
            <a:ext cx="1181100" cy="78343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TextBox 2"/>
          <p:cNvSpPr txBox="1"/>
          <p:nvPr/>
        </p:nvSpPr>
        <p:spPr>
          <a:xfrm>
            <a:off x="1803003" y="1925638"/>
            <a:ext cx="473987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742950" indent="-742950"/>
            <a:r>
              <a:rPr lang="en-US" altLang="zh-CN" sz="2400" b="1">
                <a:latin typeface="Times New Roman" panose="02020603050405020304" pitchFamily="18" charset="0"/>
              </a:rPr>
              <a:t>2 My goldfish is a </a:t>
            </a:r>
            <a:r>
              <a:rPr lang="en-US" altLang="zh-CN" sz="2400" b="1">
                <a:solidFill>
                  <a:srgbClr val="0A2BF2"/>
                </a:solidFill>
                <a:latin typeface="Times New Roman" panose="02020603050405020304" pitchFamily="18" charset="0"/>
              </a:rPr>
              <a:t>wonderful</a:t>
            </a:r>
            <a:r>
              <a:rPr lang="en-US" altLang="zh-CN" sz="2400" b="1">
                <a:latin typeface="Times New Roman" panose="02020603050405020304" pitchFamily="18" charset="0"/>
              </a:rPr>
              <a:t> pet.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pic>
        <p:nvPicPr>
          <p:cNvPr id="52233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60" y="2987675"/>
            <a:ext cx="1181100" cy="75128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2234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60" y="3984228"/>
            <a:ext cx="1181100" cy="74533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9" name="TextBox 2"/>
          <p:cNvSpPr txBox="1"/>
          <p:nvPr/>
        </p:nvSpPr>
        <p:spPr>
          <a:xfrm>
            <a:off x="1760141" y="2959100"/>
            <a:ext cx="40100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742950" indent="-742950"/>
            <a:r>
              <a:rPr lang="en-US" altLang="zh-CN" sz="2400" b="1">
                <a:latin typeface="Times New Roman" panose="02020603050405020304" pitchFamily="18" charset="0"/>
              </a:rPr>
              <a:t>3 Rabbits have </a:t>
            </a:r>
            <a:r>
              <a:rPr lang="en-US" altLang="zh-CN" sz="2400" b="1">
                <a:solidFill>
                  <a:srgbClr val="0A2BF2"/>
                </a:solidFill>
                <a:latin typeface="Times New Roman" panose="02020603050405020304" pitchFamily="18" charset="0"/>
              </a:rPr>
              <a:t>long</a:t>
            </a:r>
            <a:r>
              <a:rPr lang="en-US" altLang="zh-CN" sz="2400" b="1">
                <a:latin typeface="Times New Roman" panose="02020603050405020304" pitchFamily="18" charset="0"/>
              </a:rPr>
              <a:t> ears.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30" name="TextBox 2"/>
          <p:cNvSpPr txBox="1"/>
          <p:nvPr/>
        </p:nvSpPr>
        <p:spPr>
          <a:xfrm>
            <a:off x="1803003" y="3919935"/>
            <a:ext cx="4741069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742950" indent="-742950"/>
            <a:r>
              <a:rPr lang="en-US" altLang="zh-CN" sz="2400" b="1">
                <a:latin typeface="Times New Roman" panose="02020603050405020304" pitchFamily="18" charset="0"/>
              </a:rPr>
              <a:t>4 A </a:t>
            </a:r>
            <a:r>
              <a:rPr lang="en-US" altLang="zh-CN" sz="2400" b="1">
                <a:solidFill>
                  <a:srgbClr val="0A2BF2"/>
                </a:solidFill>
                <a:latin typeface="Times New Roman" panose="02020603050405020304" pitchFamily="18" charset="0"/>
              </a:rPr>
              <a:t>lazy</a:t>
            </a:r>
            <a:r>
              <a:rPr lang="en-US" altLang="zh-CN" sz="2400" b="1">
                <a:latin typeface="Times New Roman" panose="02020603050405020304" pitchFamily="18" charset="0"/>
              </a:rPr>
              <a:t> cat is sleeping on the sofa.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31" name="TextBox 2"/>
          <p:cNvSpPr txBox="1"/>
          <p:nvPr/>
        </p:nvSpPr>
        <p:spPr>
          <a:xfrm>
            <a:off x="2038747" y="1279129"/>
            <a:ext cx="3731419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742950" indent="-742950"/>
            <a:r>
              <a:rPr lang="en-US" altLang="zh-CN" sz="2400" b="1">
                <a:latin typeface="Times New Roman" panose="02020603050405020304" pitchFamily="18" charset="0"/>
              </a:rPr>
              <a:t>His tricks ___ </a:t>
            </a:r>
            <a:r>
              <a:rPr lang="en-US" altLang="zh-CN" sz="2400" b="1">
                <a:solidFill>
                  <a:srgbClr val="0A2BF2"/>
                </a:solidFill>
                <a:latin typeface="Times New Roman" panose="02020603050405020304" pitchFamily="18" charset="0"/>
              </a:rPr>
              <a:t>wonderful</a:t>
            </a:r>
            <a:r>
              <a:rPr lang="en-US" altLang="zh-CN" sz="2400" b="1">
                <a:latin typeface="Times New Roman" panose="02020603050405020304" pitchFamily="18" charset="0"/>
              </a:rPr>
              <a:t>.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32" name="TextBox 2"/>
          <p:cNvSpPr txBox="1"/>
          <p:nvPr/>
        </p:nvSpPr>
        <p:spPr>
          <a:xfrm>
            <a:off x="2026841" y="2332831"/>
            <a:ext cx="32051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742950" indent="-742950"/>
            <a:r>
              <a:rPr lang="en-US" altLang="zh-CN" sz="2400" b="1">
                <a:latin typeface="Times New Roman" panose="02020603050405020304" pitchFamily="18" charset="0"/>
              </a:rPr>
              <a:t>The pet ___ </a:t>
            </a:r>
            <a:r>
              <a:rPr lang="en-US" altLang="zh-CN" sz="2400" b="1">
                <a:solidFill>
                  <a:srgbClr val="0A2BF2"/>
                </a:solidFill>
                <a:latin typeface="Times New Roman" panose="02020603050405020304" pitchFamily="18" charset="0"/>
              </a:rPr>
              <a:t>wonderful</a:t>
            </a:r>
            <a:r>
              <a:rPr lang="en-US" altLang="zh-CN" sz="2400" b="1">
                <a:latin typeface="Times New Roman" panose="02020603050405020304" pitchFamily="18" charset="0"/>
              </a:rPr>
              <a:t>.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33" name="TextBox 2"/>
          <p:cNvSpPr txBox="1"/>
          <p:nvPr/>
        </p:nvSpPr>
        <p:spPr>
          <a:xfrm>
            <a:off x="2008981" y="3344863"/>
            <a:ext cx="3417094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742950" indent="-742950"/>
            <a:r>
              <a:rPr lang="en-US" altLang="zh-CN" sz="2400" b="1">
                <a:latin typeface="Times New Roman" panose="02020603050405020304" pitchFamily="18" charset="0"/>
              </a:rPr>
              <a:t>Rabbits' ears ___ </a:t>
            </a:r>
            <a:r>
              <a:rPr lang="en-US" altLang="zh-CN" sz="2400" b="1">
                <a:solidFill>
                  <a:srgbClr val="0A2BF2"/>
                </a:solidFill>
                <a:latin typeface="Times New Roman" panose="02020603050405020304" pitchFamily="18" charset="0"/>
              </a:rPr>
              <a:t>long</a:t>
            </a:r>
            <a:r>
              <a:rPr lang="en-US" altLang="zh-CN" sz="2400" b="1">
                <a:latin typeface="Times New Roman" panose="02020603050405020304" pitchFamily="18" charset="0"/>
              </a:rPr>
              <a:t>.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34" name="TextBox 2"/>
          <p:cNvSpPr txBox="1"/>
          <p:nvPr/>
        </p:nvSpPr>
        <p:spPr>
          <a:xfrm>
            <a:off x="2007791" y="4355704"/>
            <a:ext cx="38957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742950" indent="-742950"/>
            <a:r>
              <a:rPr lang="en-US" altLang="zh-CN" sz="2400" b="1">
                <a:latin typeface="Times New Roman" panose="02020603050405020304" pitchFamily="18" charset="0"/>
              </a:rPr>
              <a:t>The cat on the sofa ___ </a:t>
            </a:r>
            <a:r>
              <a:rPr lang="en-US" altLang="zh-CN" sz="2400" b="1">
                <a:solidFill>
                  <a:srgbClr val="0A2BF2"/>
                </a:solidFill>
                <a:latin typeface="Times New Roman" panose="02020603050405020304" pitchFamily="18" charset="0"/>
              </a:rPr>
              <a:t>lazy</a:t>
            </a:r>
            <a:r>
              <a:rPr lang="en-US" altLang="zh-CN" sz="2400" b="1">
                <a:latin typeface="Times New Roman" panose="02020603050405020304" pitchFamily="18" charset="0"/>
              </a:rPr>
              <a:t>.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385344" y="1279129"/>
            <a:ext cx="6057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are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240088" y="2332831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830638" y="3355578"/>
            <a:ext cx="6057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are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77172" y="4355704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3" name="矩形 119822"/>
          <p:cNvSpPr/>
          <p:nvPr/>
        </p:nvSpPr>
        <p:spPr>
          <a:xfrm>
            <a:off x="2039938" y="1338660"/>
            <a:ext cx="1348979" cy="323850"/>
          </a:xfrm>
          <a:prstGeom prst="rect">
            <a:avLst/>
          </a:prstGeom>
          <a:noFill/>
          <a:ln w="38100" cap="flat" cmpd="sng">
            <a:solidFill>
              <a:srgbClr val="EC9314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700" b="1">
              <a:latin typeface="Arial" panose="020B0604020202020204" pitchFamily="34" charset="0"/>
            </a:endParaRPr>
          </a:p>
        </p:txBody>
      </p:sp>
      <p:sp>
        <p:nvSpPr>
          <p:cNvPr id="119834" name="椭圆 119833"/>
          <p:cNvSpPr/>
          <p:nvPr/>
        </p:nvSpPr>
        <p:spPr>
          <a:xfrm>
            <a:off x="3912791" y="1279129"/>
            <a:ext cx="1457325" cy="432197"/>
          </a:xfrm>
          <a:prstGeom prst="ellipse">
            <a:avLst/>
          </a:prstGeom>
          <a:noFill/>
          <a:ln w="38100" cap="flat" cmpd="sng">
            <a:solidFill>
              <a:srgbClr val="8F6C43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700" b="1">
              <a:latin typeface="Arial" panose="020B0604020202020204" pitchFamily="34" charset="0"/>
            </a:endParaRPr>
          </a:p>
        </p:txBody>
      </p:sp>
      <p:sp>
        <p:nvSpPr>
          <p:cNvPr id="40" name="上弧形箭头 39"/>
          <p:cNvSpPr/>
          <p:nvPr/>
        </p:nvSpPr>
        <p:spPr>
          <a:xfrm flipH="1">
            <a:off x="3011488" y="1014810"/>
            <a:ext cx="1371600" cy="269081"/>
          </a:xfrm>
          <a:prstGeom prst="curvedDownArrow">
            <a:avLst>
              <a:gd name="adj1" fmla="val 56142"/>
              <a:gd name="adj2" fmla="val 112304"/>
              <a:gd name="adj3" fmla="val 33254"/>
            </a:avLst>
          </a:prstGeom>
          <a:solidFill>
            <a:srgbClr val="8F6C43">
              <a:alpha val="96861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2700" b="1">
              <a:latin typeface="Arial" panose="020B0604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629422" y="2322116"/>
            <a:ext cx="1458515" cy="459581"/>
          </a:xfrm>
          <a:prstGeom prst="ellipse">
            <a:avLst/>
          </a:prstGeom>
          <a:noFill/>
          <a:ln w="38100" cap="flat" cmpd="sng">
            <a:solidFill>
              <a:srgbClr val="8F6C43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700" b="1">
              <a:latin typeface="Arial" panose="020B0604020202020204" pitchFamily="34" charset="0"/>
            </a:endParaRPr>
          </a:p>
        </p:txBody>
      </p:sp>
      <p:sp>
        <p:nvSpPr>
          <p:cNvPr id="42" name="上弧形箭头 41"/>
          <p:cNvSpPr/>
          <p:nvPr/>
        </p:nvSpPr>
        <p:spPr>
          <a:xfrm flipH="1">
            <a:off x="2673350" y="2079229"/>
            <a:ext cx="1806179" cy="269081"/>
          </a:xfrm>
          <a:prstGeom prst="curvedDownArrow">
            <a:avLst>
              <a:gd name="adj1" fmla="val 56189"/>
              <a:gd name="adj2" fmla="val 112372"/>
              <a:gd name="adj3" fmla="val 33254"/>
            </a:avLst>
          </a:prstGeom>
          <a:solidFill>
            <a:srgbClr val="8F6C43">
              <a:alpha val="96861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2700" b="1">
              <a:latin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053035" y="2401888"/>
            <a:ext cx="1079897" cy="323850"/>
          </a:xfrm>
          <a:prstGeom prst="rect">
            <a:avLst/>
          </a:prstGeom>
          <a:noFill/>
          <a:ln w="38100" cap="flat" cmpd="sng">
            <a:solidFill>
              <a:srgbClr val="EC9314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700" b="1">
              <a:latin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348560" y="3365103"/>
            <a:ext cx="702469" cy="404813"/>
          </a:xfrm>
          <a:prstGeom prst="ellipse">
            <a:avLst/>
          </a:prstGeom>
          <a:noFill/>
          <a:ln w="38100" cap="flat" cmpd="sng">
            <a:solidFill>
              <a:srgbClr val="8F6C43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700" b="1">
              <a:latin typeface="Arial" panose="020B0604020202020204" pitchFamily="34" charset="0"/>
            </a:endParaRPr>
          </a:p>
        </p:txBody>
      </p:sp>
      <p:sp>
        <p:nvSpPr>
          <p:cNvPr id="45" name="上弧形箭头 44"/>
          <p:cNvSpPr/>
          <p:nvPr/>
        </p:nvSpPr>
        <p:spPr>
          <a:xfrm flipH="1">
            <a:off x="2984103" y="3088878"/>
            <a:ext cx="1806178" cy="269081"/>
          </a:xfrm>
          <a:prstGeom prst="curvedDownArrow">
            <a:avLst>
              <a:gd name="adj1" fmla="val 56189"/>
              <a:gd name="adj2" fmla="val 112372"/>
              <a:gd name="adj3" fmla="val 33254"/>
            </a:avLst>
          </a:prstGeom>
          <a:solidFill>
            <a:srgbClr val="8F6C43">
              <a:alpha val="96861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2700" b="1">
              <a:latin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041128" y="3411538"/>
            <a:ext cx="1789509" cy="323850"/>
          </a:xfrm>
          <a:prstGeom prst="rect">
            <a:avLst/>
          </a:prstGeom>
          <a:noFill/>
          <a:ln w="38100" cap="flat" cmpd="sng">
            <a:solidFill>
              <a:srgbClr val="EC9314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700" b="1">
              <a:latin typeface="Arial" panose="020B0604020202020204" pitchFamily="34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047456" y="4374754"/>
            <a:ext cx="701279" cy="406003"/>
          </a:xfrm>
          <a:prstGeom prst="ellipse">
            <a:avLst/>
          </a:prstGeom>
          <a:noFill/>
          <a:ln w="38100" cap="flat" cmpd="sng">
            <a:solidFill>
              <a:srgbClr val="8F6C43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700" b="1">
              <a:latin typeface="Arial" panose="020B0604020202020204" pitchFamily="34" charset="0"/>
            </a:endParaRPr>
          </a:p>
        </p:txBody>
      </p:sp>
      <p:sp>
        <p:nvSpPr>
          <p:cNvPr id="48" name="上弧形箭头 47"/>
          <p:cNvSpPr/>
          <p:nvPr/>
        </p:nvSpPr>
        <p:spPr>
          <a:xfrm flipH="1">
            <a:off x="2550716" y="4021138"/>
            <a:ext cx="2819400" cy="346472"/>
          </a:xfrm>
          <a:prstGeom prst="curvedDownArrow">
            <a:avLst>
              <a:gd name="adj1" fmla="val 56278"/>
              <a:gd name="adj2" fmla="val 112492"/>
              <a:gd name="adj3" fmla="val 33254"/>
            </a:avLst>
          </a:prstGeom>
          <a:solidFill>
            <a:srgbClr val="8F6C43">
              <a:alpha val="96861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2700" b="1">
              <a:latin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082800" y="4422379"/>
            <a:ext cx="998935" cy="323850"/>
          </a:xfrm>
          <a:prstGeom prst="rect">
            <a:avLst/>
          </a:prstGeom>
          <a:noFill/>
          <a:ln w="38100" cap="flat" cmpd="sng">
            <a:solidFill>
              <a:srgbClr val="EC9314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700" b="1">
              <a:latin typeface="Arial" panose="020B0604020202020204" pitchFamily="34" charset="0"/>
            </a:endParaRPr>
          </a:p>
        </p:txBody>
      </p:sp>
      <p:grpSp>
        <p:nvGrpSpPr>
          <p:cNvPr id="2" name="组合 45"/>
          <p:cNvGrpSpPr/>
          <p:nvPr>
            <p:custDataLst>
              <p:tags r:id="rId5"/>
            </p:custDataLst>
          </p:nvPr>
        </p:nvGrpSpPr>
        <p:grpSpPr>
          <a:xfrm>
            <a:off x="4414520" y="2207260"/>
            <a:ext cx="4590415" cy="1277743"/>
            <a:chOff x="7244" y="6749"/>
            <a:chExt cx="8333" cy="2112"/>
          </a:xfrm>
          <a:solidFill>
            <a:schemeClr val="accent5">
              <a:lumMod val="40000"/>
              <a:lumOff val="60000"/>
            </a:schemeClr>
          </a:solidFill>
        </p:grpSpPr>
        <p:pic>
          <p:nvPicPr>
            <p:cNvPr id="14" name="图片 13" descr="千库网_卡通数字_元素编号1203370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l="38398" t="5556" r="31953" b="64241"/>
            <a:stretch>
              <a:fillRect/>
            </a:stretch>
          </p:blipFill>
          <p:spPr>
            <a:xfrm>
              <a:off x="7244" y="6749"/>
              <a:ext cx="2012" cy="1824"/>
            </a:xfrm>
            <a:prstGeom prst="rect">
              <a:avLst/>
            </a:prstGeom>
            <a:grpFill/>
          </p:spPr>
        </p:pic>
        <p:sp>
          <p:nvSpPr>
            <p:cNvPr id="15" name="文本框 75777"/>
            <p:cNvSpPr txBox="1"/>
            <p:nvPr>
              <p:custDataLst>
                <p:tags r:id="rId8"/>
              </p:custDataLst>
            </p:nvPr>
          </p:nvSpPr>
          <p:spPr>
            <a:xfrm>
              <a:off x="8782" y="6921"/>
              <a:ext cx="6795" cy="1940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>
              <a:noAutofit/>
            </a:bodyPr>
            <a:p>
              <a:pPr algn="ctr"/>
              <a:r>
                <a:rPr lang="en-US" altLang="zh-CN" sz="3200" b="1">
                  <a:solidFill>
                    <a:srgbClr val="FF0000"/>
                  </a:solidFill>
                  <a:highlight>
                    <a:srgbClr val="FFFF00"/>
                  </a:highlight>
                  <a:latin typeface="宋体" panose="02010600030101010101" pitchFamily="2" charset="-122"/>
                  <a:ea typeface="宋体" panose="02010600030101010101" pitchFamily="2" charset="-122"/>
                  <a:cs typeface="Chalkboard Regular" panose="03050602040202020205" charset="0"/>
                  <a:sym typeface="+mn-ea"/>
                </a:rPr>
                <a:t>形容词</a:t>
              </a:r>
              <a:r>
                <a:rPr lang="en-US" altLang="zh-CN" sz="3200" b="1">
                  <a:latin typeface="宋体" panose="02010600030101010101" pitchFamily="2" charset="-122"/>
                  <a:ea typeface="宋体" panose="02010600030101010101" pitchFamily="2" charset="-122"/>
                  <a:cs typeface="Chalkboard Regular" panose="03050602040202020205" charset="0"/>
                  <a:sym typeface="+mn-ea"/>
                </a:rPr>
                <a:t>也可放在</a:t>
              </a:r>
              <a:endPara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Chalkboard Regular" panose="03050602040202020205" charset="0"/>
                <a:sym typeface="+mn-ea"/>
              </a:endParaRPr>
            </a:p>
            <a:p>
              <a:pPr algn="ctr"/>
              <a:r>
                <a:rPr lang="en-US" altLang="zh-CN" sz="32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halkboard Regular" panose="03050602040202020205" charset="0"/>
                  <a:sym typeface="+mn-ea"/>
                </a:rPr>
                <a:t>系动词后</a:t>
              </a:r>
              <a:r>
                <a:rPr lang="en-US" altLang="zh-CN" sz="3200" b="1">
                  <a:latin typeface="宋体" panose="02010600030101010101" pitchFamily="2" charset="-122"/>
                  <a:ea typeface="宋体" panose="02010600030101010101" pitchFamily="2" charset="-122"/>
                  <a:cs typeface="Chalkboard Regular" panose="03050602040202020205" charset="0"/>
                  <a:sym typeface="+mn-ea"/>
                </a:rPr>
                <a:t>充当</a:t>
              </a:r>
              <a:r>
                <a:rPr lang="en-US" altLang="zh-CN" sz="32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halkboard Regular" panose="03050602040202020205" charset="0"/>
                  <a:sym typeface="+mn-ea"/>
                </a:rPr>
                <a:t>表语</a:t>
              </a:r>
              <a:r>
                <a:rPr lang="zh-CN" altLang="en-US" sz="3200" b="1">
                  <a:latin typeface="宋体" panose="02010600030101010101" pitchFamily="2" charset="-122"/>
                  <a:ea typeface="宋体" panose="02010600030101010101" pitchFamily="2" charset="-122"/>
                  <a:cs typeface="Chalkboard Regular" panose="03050602040202020205" charset="0"/>
                  <a:sym typeface="+mn-ea"/>
                </a:rPr>
                <a:t>。</a:t>
              </a:r>
              <a:endPara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Chalkboard Regular" panose="03050602040202020205" charset="0"/>
                <a:sym typeface="+mn-ea"/>
              </a:endParaRPr>
            </a:p>
          </p:txBody>
        </p:sp>
      </p:grpSp>
    </p:spTree>
    <p:custDataLst>
      <p:tags r:id="rId9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>
            <p:custDataLst>
              <p:tags r:id="rId1"/>
            </p:custDataLst>
          </p:nvPr>
        </p:nvGrpSpPr>
        <p:grpSpPr>
          <a:xfrm>
            <a:off x="-199" y="3714650"/>
            <a:ext cx="1698308" cy="930354"/>
            <a:chOff x="-309869" y="4886879"/>
            <a:chExt cx="2509772" cy="1676400"/>
          </a:xfrm>
        </p:grpSpPr>
        <p:pic>
          <p:nvPicPr>
            <p:cNvPr id="29" name="图片 2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1035">
              <a:off x="-309869" y="4886879"/>
              <a:ext cx="2501199" cy="1676400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>
              <p:custDataLst>
                <p:tags r:id="rId4"/>
              </p:custDataLst>
            </p:nvPr>
          </p:nvSpPr>
          <p:spPr>
            <a:xfrm>
              <a:off x="35987" y="5173957"/>
              <a:ext cx="2163916" cy="13284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100" b="1">
                  <a:solidFill>
                    <a:srgbClr val="FFFF00"/>
                  </a:solidFill>
                  <a:latin typeface="Times New Roman Bold" panose="02020503050405090304" charset="0"/>
                  <a:cs typeface="Times New Roman Bold" panose="02020503050405090304" charset="0"/>
                </a:rPr>
                <a:t>W</a:t>
              </a:r>
              <a:r>
                <a:rPr lang="zh-CN" altLang="en-US" sz="2100" b="1">
                  <a:solidFill>
                    <a:srgbClr val="FFFF00"/>
                  </a:solidFill>
                  <a:latin typeface="Times New Roman Bold" panose="02020503050405090304" charset="0"/>
                  <a:cs typeface="Times New Roman Bold" panose="02020503050405090304" charset="0"/>
                </a:rPr>
                <a:t>or</a:t>
              </a:r>
              <a:r>
                <a:rPr lang="en-US" altLang="zh-CN" sz="2100" b="1">
                  <a:solidFill>
                    <a:srgbClr val="FFFF00"/>
                  </a:solidFill>
                  <a:latin typeface="Times New Roman Bold" panose="02020503050405090304" charset="0"/>
                  <a:cs typeface="Times New Roman Bold" panose="02020503050405090304" charset="0"/>
                </a:rPr>
                <a:t>k out</a:t>
              </a:r>
              <a:endParaRPr lang="en-US" altLang="zh-CN" sz="2100" b="1">
                <a:solidFill>
                  <a:srgbClr val="FFFF00"/>
                </a:solidFill>
                <a:latin typeface="Times New Roman Bold" panose="02020503050405090304" charset="0"/>
                <a:cs typeface="Times New Roman Bold" panose="0202050305040509030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altLang="zh-CN" sz="2100" b="1">
                  <a:solidFill>
                    <a:srgbClr val="FFFF00"/>
                  </a:solidFill>
                  <a:latin typeface="Times New Roman Bold" panose="02020503050405090304" charset="0"/>
                  <a:cs typeface="Times New Roman Bold" panose="02020503050405090304" charset="0"/>
                </a:rPr>
                <a:t> t</a:t>
              </a:r>
              <a:r>
                <a:rPr lang="zh-CN" altLang="en-US" sz="2100" b="1">
                  <a:solidFill>
                    <a:srgbClr val="FFFF00"/>
                  </a:solidFill>
                  <a:latin typeface="Times New Roman Bold" panose="02020503050405090304" charset="0"/>
                  <a:cs typeface="Times New Roman Bold" panose="02020503050405090304" charset="0"/>
                </a:rPr>
                <a:t>he rule</a:t>
              </a:r>
              <a:endParaRPr lang="zh-CN" altLang="en-US" sz="2100" b="1">
                <a:solidFill>
                  <a:srgbClr val="FFFF00"/>
                </a:solidFill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</p:grpSp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685800" y="2566988"/>
          <a:ext cx="2918460" cy="836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460"/>
              </a:tblGrid>
              <a:tr h="836295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sz="21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Rabbits have </a:t>
                      </a:r>
                      <a:r>
                        <a:rPr sz="2100" b="1">
                          <a:solidFill>
                            <a:schemeClr val="tx1"/>
                          </a:solidFill>
                          <a:latin typeface="Times New Roman Bold" panose="02020503050405090304" charset="0"/>
                          <a:ea typeface="宋体" panose="02010600030101010101" pitchFamily="2" charset="-122"/>
                          <a:cs typeface="Times New Roman Bold" panose="02020503050405090304" charset="0"/>
                        </a:rPr>
                        <a:t>long </a:t>
                      </a:r>
                      <a:r>
                        <a:rPr sz="21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ears.</a:t>
                      </a:r>
                      <a:endParaRPr sz="21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sz="21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Rabbits’ ears are</a:t>
                      </a:r>
                      <a:r>
                        <a:rPr sz="2100" b="1">
                          <a:solidFill>
                            <a:schemeClr val="tx1"/>
                          </a:solidFill>
                          <a:latin typeface="Times New Roman Bold" panose="02020503050405090304" charset="0"/>
                          <a:ea typeface="宋体" panose="02010600030101010101" pitchFamily="2" charset="-122"/>
                          <a:cs typeface="Times New Roman Bold" panose="02020503050405090304" charset="0"/>
                        </a:rPr>
                        <a:t> long</a:t>
                      </a:r>
                      <a:r>
                        <a:rPr sz="21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</a:t>
                      </a:r>
                      <a:endParaRPr sz="21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vert="horz">
                    <a:solidFill>
                      <a:srgbClr val="E3F5F4"/>
                    </a:solidFill>
                  </a:tcPr>
                </a:tc>
              </a:tr>
            </a:tbl>
          </a:graphicData>
        </a:graphic>
      </p:graphicFrame>
      <p:sp>
        <p:nvSpPr>
          <p:cNvPr id="33" name="Text Box 7"/>
          <p:cNvSpPr txBox="1"/>
          <p:nvPr>
            <p:custDataLst>
              <p:tags r:id="rId6"/>
            </p:custDataLst>
          </p:nvPr>
        </p:nvSpPr>
        <p:spPr>
          <a:xfrm>
            <a:off x="1529239" y="3714750"/>
            <a:ext cx="7619048" cy="1091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sz="2100" b="1">
                <a:latin typeface="Times New Roman" panose="02020603050405020304" pitchFamily="18" charset="0"/>
                <a:ea typeface="宋体" panose="02010600030101010101" pitchFamily="2" charset="-122"/>
              </a:rPr>
              <a:t>We use adjectives to describe people or things</a:t>
            </a:r>
            <a:r>
              <a:rPr lang="en-US" sz="21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sz="2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1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• </a:t>
            </a:r>
            <a:r>
              <a:rPr lang="en-US" sz="2100">
                <a:latin typeface="Times New Roman" panose="02020603050405020304" pitchFamily="18" charset="0"/>
                <a:ea typeface="宋体" panose="02010600030101010101" pitchFamily="2" charset="-122"/>
              </a:rPr>
              <a:t>We can put an adjective _________ (before, after) a noun.</a:t>
            </a:r>
            <a:endParaRPr lang="en-US" sz="2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>
                <a:latin typeface="Times New Roman" panose="02020603050405020304" pitchFamily="18" charset="0"/>
                <a:ea typeface="宋体" panose="02010600030101010101" pitchFamily="2" charset="-122"/>
              </a:rPr>
              <a:t>• We can put an adjective </a:t>
            </a:r>
            <a:r>
              <a:rPr lang="en-US" sz="21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_________</a:t>
            </a:r>
            <a:r>
              <a:rPr lang="en-US" sz="2100">
                <a:latin typeface="Times New Roman" panose="02020603050405020304" pitchFamily="18" charset="0"/>
                <a:ea typeface="宋体" panose="02010600030101010101" pitchFamily="2" charset="-122"/>
              </a:rPr>
              <a:t> (before, after) a linking verb.</a:t>
            </a:r>
            <a:endParaRPr lang="en-US" sz="21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7"/>
            </p:custDataLst>
          </p:nvPr>
        </p:nvSpPr>
        <p:spPr>
          <a:xfrm>
            <a:off x="4000500" y="4057650"/>
            <a:ext cx="1829276" cy="423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before</a:t>
            </a:r>
            <a:endParaRPr lang="en-US" sz="27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5" name="图片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62050" y="1276350"/>
            <a:ext cx="2028825" cy="12954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600700" y="1097280"/>
            <a:ext cx="1433989" cy="1584960"/>
          </a:xfrm>
          <a:prstGeom prst="rect">
            <a:avLst/>
          </a:prstGeom>
        </p:spPr>
      </p:pic>
      <p:graphicFrame>
        <p:nvGraphicFramePr>
          <p:cNvPr id="37" name="表格 36"/>
          <p:cNvGraphicFramePr>
            <a:graphicFrameLocks noGrp="1"/>
          </p:cNvGraphicFramePr>
          <p:nvPr>
            <p:custDataLst>
              <p:tags r:id="rId12"/>
            </p:custDataLst>
          </p:nvPr>
        </p:nvGraphicFramePr>
        <p:xfrm>
          <a:off x="4514850" y="2571750"/>
          <a:ext cx="3368040" cy="836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040"/>
              </a:tblGrid>
              <a:tr h="836295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sz="21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</a:t>
                      </a:r>
                      <a:r>
                        <a:rPr sz="2100" b="1">
                          <a:solidFill>
                            <a:schemeClr val="tx1"/>
                          </a:solidFill>
                          <a:latin typeface="Times New Roman Bold" panose="02020503050405090304" charset="0"/>
                          <a:ea typeface="宋体" panose="02010600030101010101" pitchFamily="2" charset="-122"/>
                          <a:cs typeface="Times New Roman Bold" panose="02020503050405090304" charset="0"/>
                        </a:rPr>
                        <a:t>orange </a:t>
                      </a:r>
                      <a:r>
                        <a:rPr sz="21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cat looks</a:t>
                      </a:r>
                      <a:r>
                        <a:rPr sz="2100" b="1">
                          <a:solidFill>
                            <a:schemeClr val="tx1"/>
                          </a:solidFill>
                          <a:latin typeface="Times New Roman Bold" panose="02020503050405090304" charset="0"/>
                          <a:ea typeface="宋体" panose="02010600030101010101" pitchFamily="2" charset="-122"/>
                          <a:cs typeface="Times New Roman Bold" panose="02020503050405090304" charset="0"/>
                        </a:rPr>
                        <a:t> cute</a:t>
                      </a:r>
                      <a:r>
                        <a:rPr sz="21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</a:t>
                      </a:r>
                      <a:endParaRPr sz="21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sz="21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</a:t>
                      </a:r>
                      <a:r>
                        <a:rPr sz="2100" b="1">
                          <a:solidFill>
                            <a:schemeClr val="tx1"/>
                          </a:solidFill>
                          <a:latin typeface="Times New Roman Bold" panose="02020503050405090304" charset="0"/>
                          <a:ea typeface="宋体" panose="02010600030101010101" pitchFamily="2" charset="-122"/>
                          <a:cs typeface="Times New Roman Bold" panose="02020503050405090304" charset="0"/>
                        </a:rPr>
                        <a:t> cute</a:t>
                      </a:r>
                      <a:r>
                        <a:rPr sz="21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cat is </a:t>
                      </a:r>
                      <a:r>
                        <a:rPr sz="2100" b="1">
                          <a:solidFill>
                            <a:schemeClr val="tx1"/>
                          </a:solidFill>
                          <a:latin typeface="Times New Roman Bold" panose="02020503050405090304" charset="0"/>
                          <a:ea typeface="宋体" panose="02010600030101010101" pitchFamily="2" charset="-122"/>
                          <a:cs typeface="Times New Roman Bold" panose="02020503050405090304" charset="0"/>
                        </a:rPr>
                        <a:t>orange</a:t>
                      </a:r>
                      <a:r>
                        <a:rPr lang="en-US" sz="21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en-US" sz="21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vert="horz">
                    <a:solidFill>
                      <a:srgbClr val="E3F5F4"/>
                    </a:solidFill>
                  </a:tcPr>
                </a:tc>
              </a:tr>
            </a:tbl>
          </a:graphicData>
        </a:graphic>
      </p:graphicFrame>
      <p:sp>
        <p:nvSpPr>
          <p:cNvPr id="38" name="文本框 37"/>
          <p:cNvSpPr txBox="1"/>
          <p:nvPr>
            <p:custDataLst>
              <p:tags r:id="rId13"/>
            </p:custDataLst>
          </p:nvPr>
        </p:nvSpPr>
        <p:spPr>
          <a:xfrm>
            <a:off x="3981450" y="4383881"/>
            <a:ext cx="1829276" cy="423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after</a:t>
            </a:r>
            <a:endParaRPr lang="en-US" sz="27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9" name="圆角矩形 38"/>
          <p:cNvSpPr/>
          <p:nvPr>
            <p:custDataLst>
              <p:tags r:id="rId14"/>
            </p:custDataLst>
          </p:nvPr>
        </p:nvSpPr>
        <p:spPr>
          <a:xfrm>
            <a:off x="2286000" y="2628900"/>
            <a:ext cx="628650" cy="3690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40" name="圆角矩形 39"/>
          <p:cNvSpPr/>
          <p:nvPr>
            <p:custDataLst>
              <p:tags r:id="rId15"/>
            </p:custDataLst>
          </p:nvPr>
        </p:nvSpPr>
        <p:spPr>
          <a:xfrm>
            <a:off x="2743200" y="3008948"/>
            <a:ext cx="628650" cy="3690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41" name="圆角矩形 40"/>
          <p:cNvSpPr/>
          <p:nvPr>
            <p:custDataLst>
              <p:tags r:id="rId16"/>
            </p:custDataLst>
          </p:nvPr>
        </p:nvSpPr>
        <p:spPr>
          <a:xfrm>
            <a:off x="5201126" y="2628900"/>
            <a:ext cx="824389" cy="3690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42" name="圆角矩形 41"/>
          <p:cNvSpPr/>
          <p:nvPr>
            <p:custDataLst>
              <p:tags r:id="rId17"/>
            </p:custDataLst>
          </p:nvPr>
        </p:nvSpPr>
        <p:spPr>
          <a:xfrm>
            <a:off x="7058501" y="2628900"/>
            <a:ext cx="616268" cy="3690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43" name="圆角矩形 42"/>
          <p:cNvSpPr/>
          <p:nvPr>
            <p:custDataLst>
              <p:tags r:id="rId18"/>
            </p:custDataLst>
          </p:nvPr>
        </p:nvSpPr>
        <p:spPr>
          <a:xfrm>
            <a:off x="6572250" y="3014186"/>
            <a:ext cx="824389" cy="3690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44" name="圆角矩形 43"/>
          <p:cNvSpPr/>
          <p:nvPr>
            <p:custDataLst>
              <p:tags r:id="rId19"/>
            </p:custDataLst>
          </p:nvPr>
        </p:nvSpPr>
        <p:spPr>
          <a:xfrm>
            <a:off x="5399246" y="3021330"/>
            <a:ext cx="540068" cy="3690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45" name="组合 44"/>
          <p:cNvGrpSpPr/>
          <p:nvPr>
            <p:custDataLst>
              <p:tags r:id="rId20"/>
            </p:custDataLst>
          </p:nvPr>
        </p:nvGrpSpPr>
        <p:grpSpPr>
          <a:xfrm>
            <a:off x="7171817" y="4114773"/>
            <a:ext cx="1607820" cy="646748"/>
            <a:chOff x="2365967" y="3879179"/>
            <a:chExt cx="2143760" cy="862330"/>
          </a:xfrm>
        </p:grpSpPr>
        <p:sp>
          <p:nvSpPr>
            <p:cNvPr id="46" name="矩形: 圆角 22"/>
            <p:cNvSpPr/>
            <p:nvPr>
              <p:custDataLst>
                <p:tags r:id="rId21"/>
              </p:custDataLst>
            </p:nvPr>
          </p:nvSpPr>
          <p:spPr>
            <a:xfrm>
              <a:off x="2597742" y="4321139"/>
              <a:ext cx="1911350" cy="420370"/>
            </a:xfrm>
            <a:prstGeom prst="roundRect">
              <a:avLst/>
            </a:prstGeom>
            <a:solidFill>
              <a:srgbClr val="FF0000">
                <a:alpha val="1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47" name="矩形: 圆角 23"/>
            <p:cNvSpPr/>
            <p:nvPr>
              <p:custDataLst>
                <p:tags r:id="rId22"/>
              </p:custDataLst>
            </p:nvPr>
          </p:nvSpPr>
          <p:spPr>
            <a:xfrm>
              <a:off x="2365967" y="3879179"/>
              <a:ext cx="2143760" cy="431800"/>
            </a:xfrm>
            <a:prstGeom prst="roundRect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>
                  <a:solidFill>
                    <a:schemeClr val="tx1"/>
                  </a:solidFill>
                </a:rPr>
                <a:t>系动词</a:t>
              </a: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组合 73"/>
          <p:cNvGrpSpPr/>
          <p:nvPr>
            <p:custDataLst>
              <p:tags r:id="rId23"/>
            </p:custDataLst>
          </p:nvPr>
        </p:nvGrpSpPr>
        <p:grpSpPr>
          <a:xfrm>
            <a:off x="6891176" y="161449"/>
            <a:ext cx="1966913" cy="939165"/>
            <a:chOff x="1508964" y="5950906"/>
            <a:chExt cx="7374031" cy="1782161"/>
          </a:xfrm>
        </p:grpSpPr>
        <p:sp>
          <p:nvSpPr>
            <p:cNvPr id="72" name="文本框 5"/>
            <p:cNvSpPr txBox="1"/>
            <p:nvPr>
              <p:custDataLst>
                <p:tags r:id="rId24"/>
              </p:custDataLst>
            </p:nvPr>
          </p:nvSpPr>
          <p:spPr>
            <a:xfrm>
              <a:off x="2399918" y="6528391"/>
              <a:ext cx="6483077" cy="1204676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  <a:effectLst>
              <a:softEdge rad="190500"/>
            </a:effectLst>
          </p:spPr>
          <p:txBody>
            <a:bodyPr wrap="square" anchor="t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</a:t>
              </a:r>
              <a:endParaRPr lang="en-US" altLang="zh-CN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r>
                <a:rPr lang="en-US" altLang="zh-CN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</a:t>
              </a:r>
              <a:r>
                <a: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形容词用法</a:t>
              </a:r>
              <a:endParaRPr lang="zh-CN" altLang="en-US" sz="1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pic>
          <p:nvPicPr>
            <p:cNvPr id="73" name="Picture 2" descr="查看图片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08964" y="5950906"/>
              <a:ext cx="2726428" cy="1594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文本框 2"/>
          <p:cNvSpPr txBox="1"/>
          <p:nvPr>
            <p:custDataLst>
              <p:tags r:id="rId27"/>
            </p:custDataLst>
          </p:nvPr>
        </p:nvSpPr>
        <p:spPr>
          <a:xfrm>
            <a:off x="1082040" y="298450"/>
            <a:ext cx="4310380" cy="497205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95000"/>
                    <a:lumOff val="5000"/>
                  </a:schemeClr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p>
            <a:pPr marL="0" lvl="0"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How do we use </a:t>
            </a:r>
            <a:r>
              <a:rPr lang="en-US" altLang="zh-CN" sz="2400" b="1">
                <a:solidFill>
                  <a:srgbClr val="5F452E"/>
                </a:solidFill>
                <a:highlight>
                  <a:srgbClr val="FFFF00"/>
                </a:highlight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adjectives</a:t>
            </a: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?</a:t>
            </a:r>
            <a:endParaRPr lang="en-US" altLang="zh-CN" sz="2400" b="1">
              <a:solidFill>
                <a:srgbClr val="5F452E"/>
              </a:solidFill>
              <a:latin typeface="Comic Sans MS" panose="030F0702030302020204" charset="0"/>
              <a:ea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0" grpId="0" bldLvl="0" animBg="1"/>
      <p:bldP spid="42" grpId="0" bldLvl="0" animBg="1"/>
      <p:bldP spid="41" grpId="0" bldLvl="0" animBg="1"/>
      <p:bldP spid="44" grpId="0" bldLvl="0" animBg="1"/>
      <p:bldP spid="43" grpId="0" bldLvl="0" animBg="1"/>
      <p:bldP spid="33" grpId="0"/>
      <p:bldP spid="34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左中括号 11"/>
          <p:cNvSpPr/>
          <p:nvPr/>
        </p:nvSpPr>
        <p:spPr>
          <a:xfrm>
            <a:off x="2451576" y="1284288"/>
            <a:ext cx="190500" cy="3043238"/>
          </a:xfrm>
          <a:prstGeom prst="leftBrace">
            <a:avLst>
              <a:gd name="adj1" fmla="val 197246"/>
              <a:gd name="adj2" fmla="val 50000"/>
            </a:avLst>
          </a:prstGeom>
          <a:noFill/>
          <a:ln w="635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56126" y="2515394"/>
            <a:ext cx="1612106" cy="5810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系动词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746851" y="948531"/>
            <a:ext cx="1944291" cy="10263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表状态的</a:t>
            </a:r>
            <a:r>
              <a:rPr lang="en-US" altLang="zh-CN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</a:t>
            </a:r>
            <a:r>
              <a:rPr lang="zh-CN" altLang="en-US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en-US" altLang="zh-CN" sz="22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748042" y="2280841"/>
            <a:ext cx="1943100" cy="7486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感官动词</a:t>
            </a:r>
            <a:endParaRPr lang="zh-CN" altLang="en-US" sz="2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755186" y="3638153"/>
            <a:ext cx="1943100" cy="10969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2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表变化的动词</a:t>
            </a:r>
            <a:endParaRPr lang="zh-CN" altLang="en-US" sz="2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05455" y="1272381"/>
            <a:ext cx="1687830" cy="506730"/>
          </a:xfrm>
          <a:prstGeom prst="rect">
            <a:avLst/>
          </a:prstGeom>
          <a:solidFill>
            <a:srgbClr val="FFD555"/>
          </a:solidFill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zh-CN" sz="27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am, is, are</a:t>
            </a:r>
            <a:endParaRPr lang="en-US" altLang="zh-CN" sz="2700" b="1">
              <a:solidFill>
                <a:srgbClr val="33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905455" y="2355850"/>
            <a:ext cx="3464719" cy="922020"/>
          </a:xfrm>
          <a:prstGeom prst="rect">
            <a:avLst/>
          </a:prstGeom>
          <a:solidFill>
            <a:srgbClr val="FFD555"/>
          </a:solidFill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feel, look, smell, taste, sound</a:t>
            </a:r>
            <a:endParaRPr kumimoji="0" lang="en-US" altLang="zh-CN" sz="27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905455" y="3535760"/>
            <a:ext cx="3792140" cy="1337945"/>
          </a:xfrm>
          <a:prstGeom prst="rect">
            <a:avLst/>
          </a:prstGeom>
          <a:solidFill>
            <a:srgbClr val="FFD555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zh-CN" sz="27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 </a:t>
            </a:r>
            <a:r>
              <a:rPr lang="en-US" altLang="zh-CN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变；成为</a:t>
            </a:r>
            <a:r>
              <a:rPr lang="en-US" altLang="zh-CN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en-US" altLang="zh-CN" sz="27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become </a:t>
            </a:r>
            <a:r>
              <a:rPr lang="en-US" altLang="zh-CN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成为，变得</a:t>
            </a:r>
            <a:r>
              <a:rPr lang="en-US" altLang="zh-CN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en-US" altLang="zh-CN" sz="27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get </a:t>
            </a:r>
            <a:r>
              <a:rPr lang="en-US" altLang="zh-CN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变得</a:t>
            </a:r>
            <a:r>
              <a:rPr lang="en-US" altLang="zh-CN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en-US" altLang="zh-CN" sz="27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grow </a:t>
            </a:r>
            <a:r>
              <a:rPr lang="en-US" altLang="zh-CN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渐渐变得</a:t>
            </a:r>
            <a:r>
              <a:rPr lang="en-US" altLang="zh-CN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en-US" altLang="zh-CN" sz="27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turn </a:t>
            </a:r>
            <a:r>
              <a:rPr lang="en-US" altLang="zh-CN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变成</a:t>
            </a:r>
            <a:r>
              <a:rPr lang="en-US" altLang="zh-CN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7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</a:t>
            </a:r>
            <a:endParaRPr lang="zh-CN" altLang="en-US" sz="2700" b="1">
              <a:solidFill>
                <a:srgbClr val="33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3258" name="图片 100"/>
          <p:cNvPicPr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070" y="948531"/>
            <a:ext cx="1650206" cy="13537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82040" y="298450"/>
            <a:ext cx="5623560" cy="497205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95000"/>
                    <a:lumOff val="5000"/>
                  </a:schemeClr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p>
            <a:pPr marL="0" lvl="0"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What is a </a:t>
            </a:r>
            <a:r>
              <a:rPr lang="en-US" altLang="zh-CN" sz="2400" b="1">
                <a:solidFill>
                  <a:srgbClr val="5F452E"/>
                </a:solidFill>
                <a:highlight>
                  <a:srgbClr val="FFFF00"/>
                </a:highlight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linking verb</a:t>
            </a:r>
            <a:r>
              <a:rPr lang="zh-CN" altLang="en-US" sz="2400" b="1">
                <a:solidFill>
                  <a:srgbClr val="5F452E"/>
                </a:solidFill>
                <a:highlight>
                  <a:srgbClr val="FFFF00"/>
                </a:highlight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系动词</a:t>
            </a:r>
            <a:r>
              <a:rPr lang="en-US" altLang="zh-CN" sz="2400" b="1">
                <a:solidFill>
                  <a:srgbClr val="5F452E"/>
                </a:solidFill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  <a:sym typeface="+mn-ea"/>
              </a:rPr>
              <a:t>?</a:t>
            </a:r>
            <a:endParaRPr lang="en-US" altLang="zh-CN" sz="2400" b="1">
              <a:solidFill>
                <a:srgbClr val="5F452E"/>
              </a:solidFill>
              <a:latin typeface="Comic Sans MS" panose="030F0702030302020204" charset="0"/>
              <a:ea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9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p="http://schemas.openxmlformats.org/presentationml/2006/main">
  <p:tag name="AS_UNIQUEID" val="2161"/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SPECIAL_SOURCE" val="bdnull"/>
</p:tagLst>
</file>

<file path=ppt/tags/tag103.xml><?xml version="1.0" encoding="utf-8"?>
<p:tagLst xmlns:p="http://schemas.openxmlformats.org/presentationml/2006/main">
  <p:tag name="AS_UNIQUEID" val="2167"/>
  <p:tag name="KSO_WM_BEAUTIFY_FLAG" val=""/>
  <p:tag name="KSO_WM_DIAGRAM_VIRTUALLY_FRAME" val="{&quot;height&quot;:327.25,&quot;left&quot;:90,&quot;top&quot;:96.1,&quot;width&quot;:749.5}"/>
</p:tagLst>
</file>

<file path=ppt/tags/tag104.xml><?xml version="1.0" encoding="utf-8"?>
<p:tagLst xmlns:p="http://schemas.openxmlformats.org/presentationml/2006/main">
  <p:tag name="AS_UNIQUEID" val="2216"/>
</p:tagLst>
</file>

<file path=ppt/tags/tag105.xml><?xml version="1.0" encoding="utf-8"?>
<p:tagLst xmlns:p="http://schemas.openxmlformats.org/presentationml/2006/main">
  <p:tag name="AS_UNIQUEID" val="2217"/>
  <p:tag name="KSO_WM_BEAUTIFY_FLAG" val=""/>
</p:tagLst>
</file>

<file path=ppt/tags/tag106.xml><?xml version="1.0" encoding="utf-8"?>
<p:tagLst xmlns:p="http://schemas.openxmlformats.org/presentationml/2006/main">
  <p:tag name="AS_UNIQUEID" val="2218"/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9.xml><?xml version="1.0" encoding="utf-8"?>
<p:tagLst xmlns:p="http://schemas.openxmlformats.org/presentationml/2006/main">
  <p:tag name="AS_UNIQUEID" val="2167"/>
  <p:tag name="KSO_WM_BEAUTIFY_FLAG" val=""/>
  <p:tag name="KSO_WM_DIAGRAM_VIRTUALLY_FRAME" val="{&quot;height&quot;:327.25,&quot;left&quot;:90,&quot;top&quot;:96.1,&quot;width&quot;:749.5}"/>
</p:tagLst>
</file>

<file path=ppt/tags/tag11.xml><?xml version="1.0" encoding="utf-8"?>
<p:tagLst xmlns:p="http://schemas.openxmlformats.org/presentationml/2006/main">
  <p:tag name="AS_UNIQUEID" val="2164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5.xml><?xml version="1.0" encoding="utf-8"?>
<p:tagLst xmlns:p="http://schemas.openxmlformats.org/presentationml/2006/main">
  <p:tag name="AS_UNIQUEID" val="2167"/>
  <p:tag name="KSO_WM_BEAUTIFY_FLAG" val=""/>
  <p:tag name="KSO_WM_DIAGRAM_VIRTUALLY_FRAME" val="{&quot;height&quot;:327.25,&quot;left&quot;:90,&quot;top&quot;:96.1,&quot;width&quot;:749.5}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AS_UNIQUEID" val="2165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1.xml><?xml version="1.0" encoding="utf-8"?>
<p:tagLst xmlns:p="http://schemas.openxmlformats.org/presentationml/2006/main">
  <p:tag name="AS_UNIQUEID" val="2167"/>
  <p:tag name="KSO_WM_BEAUTIFY_FLAG" val=""/>
  <p:tag name="KSO_WM_DIAGRAM_VIRTUALLY_FRAME" val="{&quot;height&quot;:327.25,&quot;left&quot;:90,&quot;top&quot;:96.1,&quot;width&quot;:749.5}"/>
</p:tagLst>
</file>

<file path=ppt/tags/tag122.xml><?xml version="1.0" encoding="utf-8"?>
<p:tagLst xmlns:p="http://schemas.openxmlformats.org/presentationml/2006/main">
  <p:tag name="AS_UNIQUEID" val="2207"/>
</p:tagLst>
</file>

<file path=ppt/tags/tag123.xml><?xml version="1.0" encoding="utf-8"?>
<p:tagLst xmlns:p="http://schemas.openxmlformats.org/presentationml/2006/main">
  <p:tag name="AS_UNIQUEID" val="2208"/>
  <p:tag name="KSO_WM_BEAUTIFY_FLAG" val=""/>
</p:tagLst>
</file>

<file path=ppt/tags/tag124.xml><?xml version="1.0" encoding="utf-8"?>
<p:tagLst xmlns:p="http://schemas.openxmlformats.org/presentationml/2006/main">
  <p:tag name="AS_UNIQUEID" val="2209"/>
  <p:tag name="KSO_WM_BEAUTIFY_FLAG" val=""/>
</p:tagLst>
</file>

<file path=ppt/tags/tag125.xml><?xml version="1.0" encoding="utf-8"?>
<p:tagLst xmlns:p="http://schemas.openxmlformats.org/presentationml/2006/main">
  <p:tag name="AS_UNIQUEID" val="2250"/>
</p:tagLst>
</file>

<file path=ppt/tags/tag126.xml><?xml version="1.0" encoding="utf-8"?>
<p:tagLst xmlns:p="http://schemas.openxmlformats.org/presentationml/2006/main">
  <p:tag name="AS_UNIQUEID" val="2253"/>
</p:tagLst>
</file>

<file path=ppt/tags/tag127.xml><?xml version="1.0" encoding="utf-8"?>
<p:tagLst xmlns:p="http://schemas.openxmlformats.org/presentationml/2006/main">
  <p:tag name="AS_UNIQUEID" val="2265"/>
</p:tagLst>
</file>

<file path=ppt/tags/tag128.xml><?xml version="1.0" encoding="utf-8"?>
<p:tagLst xmlns:p="http://schemas.openxmlformats.org/presentationml/2006/main">
  <p:tag name="AS_UNIQUEID" val="2268"/>
</p:tagLst>
</file>

<file path=ppt/tags/tag129.xml><?xml version="1.0" encoding="utf-8"?>
<p:tagLst xmlns:p="http://schemas.openxmlformats.org/presentationml/2006/main">
  <p:tag name="AS_UNIQUEID" val="2379"/>
  <p:tag name="KSO_WM_BEAUTIFY_FLAG" val=""/>
  <p:tag name="KSO_WM_DIAGRAM_VIRTUALLY_FRAME" val="{&quot;height&quot;:327.25,&quot;left&quot;:90,&quot;top&quot;:96.1,&quot;width&quot;:749.5}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0.xml><?xml version="1.0" encoding="utf-8"?>
<p:tagLst xmlns:p="http://schemas.openxmlformats.org/presentationml/2006/main">
  <p:tag name="AS_UNIQUEID" val="2381"/>
  <p:tag name="KSO_WM_BEAUTIFY_FLAG" val=""/>
</p:tagLst>
</file>

<file path=ppt/tags/tag131.xml><?xml version="1.0" encoding="utf-8"?>
<p:tagLst xmlns:p="http://schemas.openxmlformats.org/presentationml/2006/main">
  <p:tag name="AS_UNIQUEID" val="2382"/>
</p:tagLst>
</file>

<file path=ppt/tags/tag132.xml><?xml version="1.0" encoding="utf-8"?>
<p:tagLst xmlns:p="http://schemas.openxmlformats.org/presentationml/2006/main">
  <p:tag name="AS_UNIQUEID" val="2383"/>
</p:tagLst>
</file>

<file path=ppt/tags/tag133.xml><?xml version="1.0" encoding="utf-8"?>
<p:tagLst xmlns:p="http://schemas.openxmlformats.org/presentationml/2006/main">
  <p:tag name="AS_UNIQUEID" val="2385"/>
  <p:tag name="KSO_WM_BEAUTIFY_FLAG" val=""/>
</p:tagLst>
</file>

<file path=ppt/tags/tag134.xml><?xml version="1.0" encoding="utf-8"?>
<p:tagLst xmlns:p="http://schemas.openxmlformats.org/presentationml/2006/main">
  <p:tag name="AS_UNIQUEID" val="2387"/>
  <p:tag name="KSO_WM_BEAUTIFY_FLAG" val=""/>
</p:tagLst>
</file>

<file path=ppt/tags/tag135.xml><?xml version="1.0" encoding="utf-8"?>
<p:tagLst xmlns:p="http://schemas.openxmlformats.org/presentationml/2006/main">
  <p:tag name="AS_UNIQUEID" val="2388"/>
</p:tagLst>
</file>

<file path=ppt/tags/tag136.xml><?xml version="1.0" encoding="utf-8"?>
<p:tagLst xmlns:p="http://schemas.openxmlformats.org/presentationml/2006/main">
  <p:tag name="AS_UNIQUEID" val="2389"/>
  <p:tag name="KSO_WM_BEAUTIFY_FLAG" val=""/>
</p:tagLst>
</file>

<file path=ppt/tags/tag137.xml><?xml version="1.0" encoding="utf-8"?>
<p:tagLst xmlns:p="http://schemas.openxmlformats.org/presentationml/2006/main">
  <p:tag name="AS_UNIQUEID" val="2390"/>
</p:tagLst>
</file>

<file path=ppt/tags/tag138.xml><?xml version="1.0" encoding="utf-8"?>
<p:tagLst xmlns:p="http://schemas.openxmlformats.org/presentationml/2006/main">
  <p:tag name="AS_UNIQUEID" val="2391"/>
  <p:tag name="KSO_WM_BEAUTIFY_FLAG" val=""/>
</p:tagLst>
</file>

<file path=ppt/tags/tag139.xml><?xml version="1.0" encoding="utf-8"?>
<p:tagLst xmlns:p="http://schemas.openxmlformats.org/presentationml/2006/main">
  <p:tag name="AS_UNIQUEID" val="2392"/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AS_UNIQUEID" val="2393"/>
  <p:tag name="KSO_WM_BEAUTIFY_FLAG" val=""/>
</p:tagLst>
</file>

<file path=ppt/tags/tag141.xml><?xml version="1.0" encoding="utf-8"?>
<p:tagLst xmlns:p="http://schemas.openxmlformats.org/presentationml/2006/main">
  <p:tag name="AS_UNIQUEID" val="2394"/>
  <p:tag name="KSO_WM_BEAUTIFY_FLAG" val=""/>
</p:tagLst>
</file>

<file path=ppt/tags/tag142.xml><?xml version="1.0" encoding="utf-8"?>
<p:tagLst xmlns:p="http://schemas.openxmlformats.org/presentationml/2006/main">
  <p:tag name="AS_UNIQUEID" val="2395"/>
  <p:tag name="KSO_WM_BEAUTIFY_FLAG" val=""/>
</p:tagLst>
</file>

<file path=ppt/tags/tag143.xml><?xml version="1.0" encoding="utf-8"?>
<p:tagLst xmlns:p="http://schemas.openxmlformats.org/presentationml/2006/main">
  <p:tag name="AS_UNIQUEID" val="2396"/>
  <p:tag name="KSO_WM_BEAUTIFY_FLAG" val=""/>
</p:tagLst>
</file>

<file path=ppt/tags/tag144.xml><?xml version="1.0" encoding="utf-8"?>
<p:tagLst xmlns:p="http://schemas.openxmlformats.org/presentationml/2006/main">
  <p:tag name="AS_UNIQUEID" val="2397"/>
  <p:tag name="KSO_WM_BEAUTIFY_FLAG" val=""/>
</p:tagLst>
</file>

<file path=ppt/tags/tag145.xml><?xml version="1.0" encoding="utf-8"?>
<p:tagLst xmlns:p="http://schemas.openxmlformats.org/presentationml/2006/main">
  <p:tag name="AS_UNIQUEID" val="2398"/>
  <p:tag name="KSO_WM_BEAUTIFY_FLAG" val=""/>
</p:tagLst>
</file>

<file path=ppt/tags/tag146.xml><?xml version="1.0" encoding="utf-8"?>
<p:tagLst xmlns:p="http://schemas.openxmlformats.org/presentationml/2006/main">
  <p:tag name="AS_UNIQUEID" val="2399"/>
  <p:tag name="KSO_WM_BEAUTIFY_FLAG" val=""/>
</p:tagLst>
</file>

<file path=ppt/tags/tag147.xml><?xml version="1.0" encoding="utf-8"?>
<p:tagLst xmlns:p="http://schemas.openxmlformats.org/presentationml/2006/main">
  <p:tag name="AS_UNIQUEID" val="2402"/>
  <p:tag name="KSO_WM_BEAUTIFY_FLAG" val=""/>
  <p:tag name="KSO_WM_DIAGRAM_VIRTUALLY_FRAME" val="{&quot;height&quot;:327.25,&quot;left&quot;:90,&quot;top&quot;:96.1,&quot;width&quot;:749.5}"/>
</p:tagLst>
</file>

<file path=ppt/tags/tag148.xml><?xml version="1.0" encoding="utf-8"?>
<p:tagLst xmlns:p="http://schemas.openxmlformats.org/presentationml/2006/main">
  <p:tag name="AS_UNIQUEID" val="2404"/>
  <p:tag name="KSO_WM_BEAUTIFY_FLAG" val=""/>
</p:tagLst>
</file>

<file path=ppt/tags/tag149.xml><?xml version="1.0" encoding="utf-8"?>
<p:tagLst xmlns:p="http://schemas.openxmlformats.org/presentationml/2006/main">
  <p:tag name="AS_UNIQUEID" val="2405"/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5176"/>
</p:tagLst>
</file>

<file path=ppt/tags/tag150.xml><?xml version="1.0" encoding="utf-8"?>
<p:tagLst xmlns:p="http://schemas.openxmlformats.org/presentationml/2006/main">
  <p:tag name="AS_UNIQUEID" val="2406"/>
</p:tagLst>
</file>

<file path=ppt/tags/tag151.xml><?xml version="1.0" encoding="utf-8"?>
<p:tagLst xmlns:p="http://schemas.openxmlformats.org/presentationml/2006/main">
  <p:tag name="AS_UNIQUEID" val="2407"/>
  <p:tag name="KSO_WM_BEAUTIFY_FLAG" val=""/>
  <p:tag name="KSO_WM_UNIT_PLACING_PICTURE_USER_VIEWPORT" val="{&quot;height&quot;:9600,&quot;width&quot;:9600}"/>
</p:tagLst>
</file>

<file path=ppt/tags/tag152.xml><?xml version="1.0" encoding="utf-8"?>
<p:tagLst xmlns:p="http://schemas.openxmlformats.org/presentationml/2006/main">
  <p:tag name="AS_UNIQUEID" val="2408"/>
  <p:tag name="KSO_WM_BEAUTIFY_FLAG" val=""/>
</p:tagLst>
</file>

<file path=ppt/tags/tag153.xml><?xml version="1.0" encoding="utf-8"?>
<p:tagLst xmlns:p="http://schemas.openxmlformats.org/presentationml/2006/main">
  <p:tag name="AS_UNIQUEID" val="2526"/>
</p:tagLst>
</file>

<file path=ppt/tags/tag154.xml><?xml version="1.0" encoding="utf-8"?>
<p:tagLst xmlns:p="http://schemas.openxmlformats.org/presentationml/2006/main">
  <p:tag name="AS_UNIQUEID" val="2488"/>
</p:tagLst>
</file>

<file path=ppt/tags/tag155.xml><?xml version="1.0" encoding="utf-8"?>
<p:tagLst xmlns:p="http://schemas.openxmlformats.org/presentationml/2006/main">
  <p:tag name="AS_UNIQUEID" val="2489"/>
  <p:tag name="KSO_WM_BEAUTIFY_FLAG" val=""/>
</p:tagLst>
</file>

<file path=ppt/tags/tag156.xml><?xml version="1.0" encoding="utf-8"?>
<p:tagLst xmlns:p="http://schemas.openxmlformats.org/presentationml/2006/main">
  <p:tag name="AS_UNIQUEID" val="2490"/>
  <p:tag name="KSO_WM_BEAUTIFY_FLAG" val=""/>
</p:tagLst>
</file>

<file path=ppt/tags/tag157.xml><?xml version="1.0" encoding="utf-8"?>
<p:tagLst xmlns:p="http://schemas.openxmlformats.org/presentationml/2006/main">
  <p:tag name="AS_UNIQUEID" val="2167"/>
  <p:tag name="KSO_WM_BEAUTIFY_FLAG" val=""/>
  <p:tag name="KSO_WM_DIAGRAM_VIRTUALLY_FRAME" val="{&quot;height&quot;:327.25,&quot;left&quot;:90,&quot;top&quot;:96.1,&quot;width&quot;:749.5}"/>
</p:tagLst>
</file>

<file path=ppt/tags/tag158.xml><?xml version="1.0" encoding="utf-8"?>
<p:tagLst xmlns:p="http://schemas.openxmlformats.org/presentationml/2006/main">
  <p:tag name="AS_UNIQUEID" val="2499"/>
</p:tagLst>
</file>

<file path=ppt/tags/tag159.xml><?xml version="1.0" encoding="utf-8"?>
<p:tagLst xmlns:p="http://schemas.openxmlformats.org/presentationml/2006/main">
  <p:tag name="AS_UNIQUEID" val="2500"/>
  <p:tag name="KSO_WM_BEAUTIFY_FLAG" val=""/>
</p:tagLst>
</file>

<file path=ppt/tags/tag16.xml><?xml version="1.0" encoding="utf-8"?>
<p:tagLst xmlns:p="http://schemas.openxmlformats.org/presentationml/2006/main">
  <p:tag name="AS_UNIQUEID" val="2167"/>
  <p:tag name="KSO_WM_BEAUTIFY_FLAG" val=""/>
  <p:tag name="KSO_WM_DIAGRAM_VIRTUALLY_FRAME" val="{&quot;height&quot;:327.25,&quot;left&quot;:90,&quot;top&quot;:96.1,&quot;width&quot;:749.5}"/>
</p:tagLst>
</file>

<file path=ppt/tags/tag160.xml><?xml version="1.0" encoding="utf-8"?>
<p:tagLst xmlns:p="http://schemas.openxmlformats.org/presentationml/2006/main">
  <p:tag name="AS_UNIQUEID" val="2501"/>
  <p:tag name="KSO_WM_BEAUTIFY_FLAG" val=""/>
</p:tagLst>
</file>

<file path=ppt/tags/tag161.xml><?xml version="1.0" encoding="utf-8"?>
<p:tagLst xmlns:p="http://schemas.openxmlformats.org/presentationml/2006/main">
  <p:tag name="AS_UNIQUEID" val="2510"/>
  <p:tag name="KSO_WM_BEAUTIFY_FLAG" val=""/>
</p:tagLst>
</file>

<file path=ppt/tags/tag162.xml><?xml version="1.0" encoding="utf-8"?>
<p:tagLst xmlns:p="http://schemas.openxmlformats.org/presentationml/2006/main">
  <p:tag name="AS_UNIQUEID" val="2511"/>
  <p:tag name="KSO_WM_BEAUTIFY_FLAG" val=""/>
</p:tagLst>
</file>

<file path=ppt/tags/tag163.xml><?xml version="1.0" encoding="utf-8"?>
<p:tagLst xmlns:p="http://schemas.openxmlformats.org/presentationml/2006/main">
  <p:tag name="AS_UNIQUEID" val="2512"/>
  <p:tag name="KSO_WM_BEAUTIFY_FLAG" val=""/>
</p:tagLst>
</file>

<file path=ppt/tags/tag164.xml><?xml version="1.0" encoding="utf-8"?>
<p:tagLst xmlns:p="http://schemas.openxmlformats.org/presentationml/2006/main">
  <p:tag name="AS_UNIQUEID" val="2513"/>
  <p:tag name="KSO_WM_BEAUTIFY_FLAG" val=""/>
</p:tagLst>
</file>

<file path=ppt/tags/tag165.xml><?xml version="1.0" encoding="utf-8"?>
<p:tagLst xmlns:p="http://schemas.openxmlformats.org/presentationml/2006/main">
  <p:tag name="AS_UNIQUEID" val="2514"/>
  <p:tag name="KSO_WM_BEAUTIFY_FLAG" val=""/>
</p:tagLst>
</file>

<file path=ppt/tags/tag166.xml><?xml version="1.0" encoding="utf-8"?>
<p:tagLst xmlns:p="http://schemas.openxmlformats.org/presentationml/2006/main">
  <p:tag name="AS_UNIQUEID" val="2515"/>
  <p:tag name="KSO_WM_BEAUTIFY_FLAG" val=""/>
</p:tagLst>
</file>

<file path=ppt/tags/tag167.xml><?xml version="1.0" encoding="utf-8"?>
<p:tagLst xmlns:p="http://schemas.openxmlformats.org/presentationml/2006/main">
  <p:tag name="AS_UNIQUEID" val="2516"/>
  <p:tag name="KSO_WM_BEAUTIFY_FLAG" val=""/>
</p:tagLst>
</file>

<file path=ppt/tags/tag168.xml><?xml version="1.0" encoding="utf-8"?>
<p:tagLst xmlns:p="http://schemas.openxmlformats.org/presentationml/2006/main">
  <p:tag name="AS_UNIQUEID" val="2167"/>
  <p:tag name="KSO_WM_BEAUTIFY_FLAG" val=""/>
  <p:tag name="KSO_WM_DIAGRAM_VIRTUALLY_FRAME" val="{&quot;height&quot;:327.25,&quot;left&quot;:90,&quot;top&quot;:96.1,&quot;width&quot;:749.5}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0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ZjlkZjY2YzA3OTM1NGZhMWE3MWM0NWYzZTFiM2I3Y2EifQ=="/>
</p:tagLst>
</file>

<file path=ppt/tags/tag18.xml><?xml version="1.0" encoding="utf-8"?>
<p:tagLst xmlns:p="http://schemas.openxmlformats.org/presentationml/2006/main">
  <p:tag name="AS_UNIQUEID" val="2167"/>
  <p:tag name="KSO_WM_BEAUTIFY_FLAG" val=""/>
  <p:tag name="KSO_WM_DIAGRAM_VIRTUALLY_FRAME" val="{&quot;height&quot;:327.25,&quot;left&quot;:90,&quot;top&quot;:96.1,&quot;width&quot;:749.5}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p="http://schemas.openxmlformats.org/presentationml/2006/main">
  <p:tag name="AS_UNIQUEID" val="2167"/>
  <p:tag name="KSO_WM_BEAUTIFY_FLAG" val=""/>
  <p:tag name="KSO_WM_DIAGRAM_VIRTUALLY_FRAME" val="{&quot;height&quot;:327.25,&quot;left&quot;:90,&quot;top&quot;:96.1,&quot;width&quot;:749.5}"/>
</p:tagLst>
</file>

<file path=ppt/tags/tag21.xml><?xml version="1.0" encoding="utf-8"?>
<p:tagLst xmlns:p="http://schemas.openxmlformats.org/presentationml/2006/main">
  <p:tag name="AS_UNIQUEID" val="2216"/>
</p:tagLst>
</file>

<file path=ppt/tags/tag22.xml><?xml version="1.0" encoding="utf-8"?>
<p:tagLst xmlns:p="http://schemas.openxmlformats.org/presentationml/2006/main">
  <p:tag name="AS_UNIQUEID" val="2217"/>
  <p:tag name="KSO_WM_BEAUTIFY_FLAG" val=""/>
</p:tagLst>
</file>

<file path=ppt/tags/tag23.xml><?xml version="1.0" encoding="utf-8"?>
<p:tagLst xmlns:p="http://schemas.openxmlformats.org/presentationml/2006/main">
  <p:tag name="AS_UNIQUEID" val="2218"/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AS_UNIQUEID" val="2207"/>
</p:tagLst>
</file>

<file path=ppt/tags/tag26.xml><?xml version="1.0" encoding="utf-8"?>
<p:tagLst xmlns:p="http://schemas.openxmlformats.org/presentationml/2006/main">
  <p:tag name="AS_UNIQUEID" val="2208"/>
  <p:tag name="KSO_WM_BEAUTIFY_FLAG" val=""/>
</p:tagLst>
</file>

<file path=ppt/tags/tag27.xml><?xml version="1.0" encoding="utf-8"?>
<p:tagLst xmlns:p="http://schemas.openxmlformats.org/presentationml/2006/main">
  <p:tag name="AS_UNIQUEID" val="2209"/>
  <p:tag name="KSO_WM_BEAUTIFY_FLAG" val=""/>
</p:tagLst>
</file>

<file path=ppt/tags/tag28.xml><?xml version="1.0" encoding="utf-8"?>
<p:tagLst xmlns:p="http://schemas.openxmlformats.org/presentationml/2006/main">
  <p:tag name="KSO_WM_SPECIAL_SOURCE" val="bdnull"/>
</p:tagLst>
</file>

<file path=ppt/tags/tag29.xml><?xml version="1.0" encoding="utf-8"?>
<p:tagLst xmlns:p="http://schemas.openxmlformats.org/presentationml/2006/main">
  <p:tag name="AS_UNIQUEID" val="2179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p="http://schemas.openxmlformats.org/presentationml/2006/main">
  <p:tag name="AS_UNIQUEID" val="2180"/>
  <p:tag name="KSO_WM_BEAUTIFY_FLAG" val=""/>
</p:tagLst>
</file>

<file path=ppt/tags/tag31.xml><?xml version="1.0" encoding="utf-8"?>
<p:tagLst xmlns:p="http://schemas.openxmlformats.org/presentationml/2006/main">
  <p:tag name="AS_UNIQUEID" val="2181"/>
  <p:tag name="KSO_WM_BEAUTIFY_FLAG" val=""/>
</p:tagLst>
</file>

<file path=ppt/tags/tag32.xml><?xml version="1.0" encoding="utf-8"?>
<p:tagLst xmlns:p="http://schemas.openxmlformats.org/presentationml/2006/main">
  <p:tag name="AS_UNIQUEID" val="2187"/>
  <p:tag name="TABLE_ENDDRAG_ORIGIN_RECT" val="353*87"/>
  <p:tag name="TABLE_ENDDRAG_RECT" val="498*269*353*87"/>
</p:tagLst>
</file>

<file path=ppt/tags/tag33.xml><?xml version="1.0" encoding="utf-8"?>
<p:tagLst xmlns:p="http://schemas.openxmlformats.org/presentationml/2006/main">
  <p:tag name="AS_UNIQUEID" val="2188"/>
</p:tagLst>
</file>

<file path=ppt/tags/tag34.xml><?xml version="1.0" encoding="utf-8"?>
<p:tagLst xmlns:p="http://schemas.openxmlformats.org/presentationml/2006/main">
  <p:tag name="AS_UNIQUEID" val="2189"/>
</p:tagLst>
</file>

<file path=ppt/tags/tag35.xml><?xml version="1.0" encoding="utf-8"?>
<p:tagLst xmlns:p="http://schemas.openxmlformats.org/presentationml/2006/main">
  <p:tag name="AS_UNIQUEID" val="2190"/>
</p:tagLst>
</file>

<file path=ppt/tags/tag36.xml><?xml version="1.0" encoding="utf-8"?>
<p:tagLst xmlns:p="http://schemas.openxmlformats.org/presentationml/2006/main">
  <p:tag name="AS_UNIQUEID" val="2191"/>
</p:tagLst>
</file>

<file path=ppt/tags/tag37.xml><?xml version="1.0" encoding="utf-8"?>
<p:tagLst xmlns:p="http://schemas.openxmlformats.org/presentationml/2006/main">
  <p:tag name="AS_UNIQUEID" val="2192"/>
  <p:tag name="TABLE_ENDDRAG_ORIGIN_RECT" val="306*87"/>
  <p:tag name="TABLE_ENDDRAG_RECT" val="72*269*306*87"/>
</p:tagLst>
</file>

<file path=ppt/tags/tag38.xml><?xml version="1.0" encoding="utf-8"?>
<p:tagLst xmlns:p="http://schemas.openxmlformats.org/presentationml/2006/main">
  <p:tag name="AS_UNIQUEID" val="2193"/>
</p:tagLst>
</file>

<file path=ppt/tags/tag39.xml><?xml version="1.0" encoding="utf-8"?>
<p:tagLst xmlns:p="http://schemas.openxmlformats.org/presentationml/2006/main">
  <p:tag name="AS_UNIQUEID" val="2194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p="http://schemas.openxmlformats.org/presentationml/2006/main">
  <p:tag name="AS_UNIQUEID" val="2195"/>
</p:tagLst>
</file>

<file path=ppt/tags/tag41.xml><?xml version="1.0" encoding="utf-8"?>
<p:tagLst xmlns:p="http://schemas.openxmlformats.org/presentationml/2006/main">
  <p:tag name="AS_UNIQUEID" val="2196"/>
</p:tagLst>
</file>

<file path=ppt/tags/tag42.xml><?xml version="1.0" encoding="utf-8"?>
<p:tagLst xmlns:p="http://schemas.openxmlformats.org/presentationml/2006/main">
  <p:tag name="AS_UNIQUEID" val="2197"/>
</p:tagLst>
</file>

<file path=ppt/tags/tag43.xml><?xml version="1.0" encoding="utf-8"?>
<p:tagLst xmlns:p="http://schemas.openxmlformats.org/presentationml/2006/main">
  <p:tag name="AS_UNIQUEID" val="2198"/>
</p:tagLst>
</file>

<file path=ppt/tags/tag44.xml><?xml version="1.0" encoding="utf-8"?>
<p:tagLst xmlns:p="http://schemas.openxmlformats.org/presentationml/2006/main">
  <p:tag name="AS_UNIQUEID" val="2199"/>
</p:tagLst>
</file>

<file path=ppt/tags/tag45.xml><?xml version="1.0" encoding="utf-8"?>
<p:tagLst xmlns:p="http://schemas.openxmlformats.org/presentationml/2006/main">
  <p:tag name="AS_UNIQUEID" val="2200"/>
</p:tagLst>
</file>

<file path=ppt/tags/tag46.xml><?xml version="1.0" encoding="utf-8"?>
<p:tagLst xmlns:p="http://schemas.openxmlformats.org/presentationml/2006/main">
  <p:tag name="AS_UNIQUEID" val="2201"/>
  <p:tag name="KSO_WM_BEAUTIFY_FLAG" val=""/>
</p:tagLst>
</file>

<file path=ppt/tags/tag47.xml><?xml version="1.0" encoding="utf-8"?>
<p:tagLst xmlns:p="http://schemas.openxmlformats.org/presentationml/2006/main">
  <p:tag name="AS_UNIQUEID" val="2202"/>
  <p:tag name="KSO_WM_BEAUTIFY_FLAG" val=""/>
</p:tagLst>
</file>

<file path=ppt/tags/tag48.xml><?xml version="1.0" encoding="utf-8"?>
<p:tagLst xmlns:p="http://schemas.openxmlformats.org/presentationml/2006/main">
  <p:tag name="AS_UNIQUEID" val="2203"/>
</p:tagLst>
</file>

<file path=ppt/tags/tag49.xml><?xml version="1.0" encoding="utf-8"?>
<p:tagLst xmlns:p="http://schemas.openxmlformats.org/presentationml/2006/main">
  <p:tag name="AS_UNIQUEID" val="2204"/>
  <p:tag name="KSO_WM_BEAUTIFY_FLAG" val="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p="http://schemas.openxmlformats.org/presentationml/2006/main">
  <p:tag name="AS_UNIQUEID" val="2205"/>
  <p:tag name="KSO_WM_BEAUTIFY_FLAG" val=""/>
</p:tagLst>
</file>

<file path=ppt/tags/tag51.xml><?xml version="1.0" encoding="utf-8"?>
<p:tagLst xmlns:p="http://schemas.openxmlformats.org/presentationml/2006/main">
  <p:tag name="AS_UNIQUEID" val="2167"/>
  <p:tag name="KSO_WM_BEAUTIFY_FLAG" val=""/>
  <p:tag name="KSO_WM_DIAGRAM_VIRTUALLY_FRAME" val="{&quot;height&quot;:327.25,&quot;left&quot;:90,&quot;top&quot;:96.1,&quot;width&quot;:749.5}"/>
</p:tagLst>
</file>

<file path=ppt/tags/tag52.xml><?xml version="1.0" encoding="utf-8"?>
<p:tagLst xmlns:p="http://schemas.openxmlformats.org/presentationml/2006/main">
  <p:tag name="AS_UNIQUEID" val="2167"/>
  <p:tag name="KSO_WM_BEAUTIFY_FLAG" val=""/>
  <p:tag name="KSO_WM_DIAGRAM_VIRTUALLY_FRAME" val="{&quot;height&quot;:327.25,&quot;left&quot;:90,&quot;top&quot;:96.1,&quot;width&quot;:749.5}"/>
</p:tagLst>
</file>

<file path=ppt/tags/tag53.xml><?xml version="1.0" encoding="utf-8"?>
<p:tagLst xmlns:p="http://schemas.openxmlformats.org/presentationml/2006/main">
  <p:tag name="KSO_WM_SPECIAL_SOURCE" val="bdnull"/>
</p:tagLst>
</file>

<file path=ppt/tags/tag54.xml><?xml version="1.0" encoding="utf-8"?>
<p:tagLst xmlns:p="http://schemas.openxmlformats.org/presentationml/2006/main">
  <p:tag name="KSO_WM_SPECIAL_SOURCE" val="bdnull"/>
</p:tagLst>
</file>

<file path=ppt/tags/tag55.xml><?xml version="1.0" encoding="utf-8"?>
<p:tagLst xmlns:p="http://schemas.openxmlformats.org/presentationml/2006/main">
  <p:tag name="AS_UNIQUEID" val="2325"/>
</p:tagLst>
</file>

<file path=ppt/tags/tag56.xml><?xml version="1.0" encoding="utf-8"?>
<p:tagLst xmlns:p="http://schemas.openxmlformats.org/presentationml/2006/main">
  <p:tag name="AS_UNIQUEID" val="2326"/>
</p:tagLst>
</file>

<file path=ppt/tags/tag57.xml><?xml version="1.0" encoding="utf-8"?>
<p:tagLst xmlns:p="http://schemas.openxmlformats.org/presentationml/2006/main">
  <p:tag name="AS_UNIQUEID" val="2327"/>
</p:tagLst>
</file>

<file path=ppt/tags/tag58.xml><?xml version="1.0" encoding="utf-8"?>
<p:tagLst xmlns:p="http://schemas.openxmlformats.org/presentationml/2006/main">
  <p:tag name="AS_UNIQUEID" val="2328"/>
</p:tagLst>
</file>

<file path=ppt/tags/tag59.xml><?xml version="1.0" encoding="utf-8"?>
<p:tagLst xmlns:p="http://schemas.openxmlformats.org/presentationml/2006/main">
  <p:tag name="AS_UNIQUEID" val="2329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60.xml><?xml version="1.0" encoding="utf-8"?>
<p:tagLst xmlns:p="http://schemas.openxmlformats.org/presentationml/2006/main">
  <p:tag name="AS_UNIQUEID" val="2330"/>
</p:tagLst>
</file>

<file path=ppt/tags/tag61.xml><?xml version="1.0" encoding="utf-8"?>
<p:tagLst xmlns:p="http://schemas.openxmlformats.org/presentationml/2006/main">
  <p:tag name="AS_UNIQUEID" val="2331"/>
</p:tagLst>
</file>

<file path=ppt/tags/tag62.xml><?xml version="1.0" encoding="utf-8"?>
<p:tagLst xmlns:p="http://schemas.openxmlformats.org/presentationml/2006/main">
  <p:tag name="AS_UNIQUEID" val="2332"/>
</p:tagLst>
</file>

<file path=ppt/tags/tag63.xml><?xml version="1.0" encoding="utf-8"?>
<p:tagLst xmlns:p="http://schemas.openxmlformats.org/presentationml/2006/main">
  <p:tag name="AS_UNIQUEID" val="2333"/>
</p:tagLst>
</file>

<file path=ppt/tags/tag64.xml><?xml version="1.0" encoding="utf-8"?>
<p:tagLst xmlns:p="http://schemas.openxmlformats.org/presentationml/2006/main">
  <p:tag name="AS_UNIQUEID" val="2334"/>
</p:tagLst>
</file>

<file path=ppt/tags/tag65.xml><?xml version="1.0" encoding="utf-8"?>
<p:tagLst xmlns:p="http://schemas.openxmlformats.org/presentationml/2006/main">
  <p:tag name="AS_UNIQUEID" val="2335"/>
</p:tagLst>
</file>

<file path=ppt/tags/tag66.xml><?xml version="1.0" encoding="utf-8"?>
<p:tagLst xmlns:p="http://schemas.openxmlformats.org/presentationml/2006/main">
  <p:tag name="AS_UNIQUEID" val="2336"/>
  <p:tag name="KSO_WM_BEAUTIFY_FLAG" val=""/>
</p:tagLst>
</file>

<file path=ppt/tags/tag67.xml><?xml version="1.0" encoding="utf-8"?>
<p:tagLst xmlns:p="http://schemas.openxmlformats.org/presentationml/2006/main">
  <p:tag name="AS_UNIQUEID" val="2337"/>
  <p:tag name="KSO_WM_BEAUTIFY_FLAG" val=""/>
</p:tagLst>
</file>

<file path=ppt/tags/tag68.xml><?xml version="1.0" encoding="utf-8"?>
<p:tagLst xmlns:p="http://schemas.openxmlformats.org/presentationml/2006/main">
  <p:tag name="AS_UNIQUEID" val="2343"/>
</p:tagLst>
</file>

<file path=ppt/tags/tag69.xml><?xml version="1.0" encoding="utf-8"?>
<p:tagLst xmlns:p="http://schemas.openxmlformats.org/presentationml/2006/main">
  <p:tag name="AS_UNIQUEID" val="2344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0.xml><?xml version="1.0" encoding="utf-8"?>
<p:tagLst xmlns:p="http://schemas.openxmlformats.org/presentationml/2006/main">
  <p:tag name="AS_UNIQUEID" val="2345"/>
</p:tagLst>
</file>

<file path=ppt/tags/tag71.xml><?xml version="1.0" encoding="utf-8"?>
<p:tagLst xmlns:p="http://schemas.openxmlformats.org/presentationml/2006/main">
  <p:tag name="AS_UNIQUEID" val="2346"/>
</p:tagLst>
</file>

<file path=ppt/tags/tag72.xml><?xml version="1.0" encoding="utf-8"?>
<p:tagLst xmlns:p="http://schemas.openxmlformats.org/presentationml/2006/main">
  <p:tag name="AS_UNIQUEID" val="2347"/>
</p:tagLst>
</file>

<file path=ppt/tags/tag73.xml><?xml version="1.0" encoding="utf-8"?>
<p:tagLst xmlns:p="http://schemas.openxmlformats.org/presentationml/2006/main">
  <p:tag name="AS_UNIQUEID" val="2348"/>
</p:tagLst>
</file>

<file path=ppt/tags/tag74.xml><?xml version="1.0" encoding="utf-8"?>
<p:tagLst xmlns:p="http://schemas.openxmlformats.org/presentationml/2006/main">
  <p:tag name="AS_UNIQUEID" val="2349"/>
</p:tagLst>
</file>

<file path=ppt/tags/tag75.xml><?xml version="1.0" encoding="utf-8"?>
<p:tagLst xmlns:p="http://schemas.openxmlformats.org/presentationml/2006/main">
  <p:tag name="AS_UNIQUEID" val="2350"/>
</p:tagLst>
</file>

<file path=ppt/tags/tag76.xml><?xml version="1.0" encoding="utf-8"?>
<p:tagLst xmlns:p="http://schemas.openxmlformats.org/presentationml/2006/main">
  <p:tag name="AS_UNIQUEID" val="2351"/>
</p:tagLst>
</file>

<file path=ppt/tags/tag77.xml><?xml version="1.0" encoding="utf-8"?>
<p:tagLst xmlns:p="http://schemas.openxmlformats.org/presentationml/2006/main">
  <p:tag name="AS_UNIQUEID" val="2352"/>
</p:tagLst>
</file>

<file path=ppt/tags/tag78.xml><?xml version="1.0" encoding="utf-8"?>
<p:tagLst xmlns:p="http://schemas.openxmlformats.org/presentationml/2006/main">
  <p:tag name="AS_UNIQUEID" val="2353"/>
</p:tagLst>
</file>

<file path=ppt/tags/tag79.xml><?xml version="1.0" encoding="utf-8"?>
<p:tagLst xmlns:p="http://schemas.openxmlformats.org/presentationml/2006/main">
  <p:tag name="AS_UNIQUEID" val="2354"/>
</p:tagLst>
</file>

<file path=ppt/tags/tag8.xml><?xml version="1.0" encoding="utf-8"?>
<p:tagLst xmlns:p="http://schemas.openxmlformats.org/presentationml/2006/main">
  <p:tag name="AS_UNIQUEID" val="2160"/>
  <p:tag name="KSO_WM_BEAUTIFY_FLAG" val=""/>
</p:tagLst>
</file>

<file path=ppt/tags/tag80.xml><?xml version="1.0" encoding="utf-8"?>
<p:tagLst xmlns:p="http://schemas.openxmlformats.org/presentationml/2006/main">
  <p:tag name="AS_UNIQUEID" val="2355"/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  <p:tag name="KSO_WM_UNIT_PLACING_PICTURE_USER_VIEWPORT" val="{&quot;height&quot;:915,&quot;width&quot;:6180}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AS_UNIQUEID" val="2167"/>
  <p:tag name="KSO_WM_BEAUTIFY_FLAG" val=""/>
  <p:tag name="KSO_WM_DIAGRAM_VIRTUALLY_FRAME" val="{&quot;height&quot;:327.25,&quot;left&quot;:90,&quot;top&quot;:96.1,&quot;width&quot;:749.5}"/>
</p:tagLst>
</file>

<file path=ppt/tags/tag89.xml><?xml version="1.0" encoding="utf-8"?>
<p:tagLst xmlns:p="http://schemas.openxmlformats.org/presentationml/2006/main">
  <p:tag name="KSO_WM_SPECIAL_SOURCE" val="bdnull"/>
</p:tagLst>
</file>

<file path=ppt/tags/tag9.xml><?xml version="1.0" encoding="utf-8"?>
<p:tagLst xmlns:p="http://schemas.openxmlformats.org/presentationml/2006/main">
  <p:tag name="AS_UNIQUEID" val="2167"/>
  <p:tag name="KSO_WM_BEAUTIFY_FLAG" val=""/>
  <p:tag name="KSO_WM_DIAGRAM_VIRTUALLY_FRAME" val="{&quot;height&quot;:327.25,&quot;left&quot;:90,&quot;top&quot;:96.1,&quot;width&quot;:749.5}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5402</Words>
  <Application>WPS 演示</Application>
  <PresentationFormat>On-screen Show (16:9)</PresentationFormat>
  <Paragraphs>349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Times New Roman</vt:lpstr>
      <vt:lpstr>方正中粗雅宋_GBK</vt:lpstr>
      <vt:lpstr>Times New Roman Bold</vt:lpstr>
      <vt:lpstr>Tilt Warp</vt:lpstr>
      <vt:lpstr>Comic Sans MS</vt:lpstr>
      <vt:lpstr>楷体</vt:lpstr>
      <vt:lpstr>华文新魏</vt:lpstr>
      <vt:lpstr>Chalkboard Regular</vt:lpstr>
      <vt:lpstr>Mongolian Baiti</vt:lpstr>
      <vt:lpstr>黑体</vt:lpstr>
      <vt:lpstr>MS Gothic</vt:lpstr>
      <vt:lpstr>Arial Unicode MS</vt:lpstr>
      <vt:lpstr>Times New Roman Regular</vt:lpstr>
      <vt:lpstr>Times</vt:lpstr>
      <vt:lpstr>PingFang SC</vt:lpstr>
      <vt:lpstr>Calibri</vt:lpstr>
      <vt:lpstr>Times New Roman</vt:lpstr>
      <vt:lpstr>Calibri</vt:lpstr>
      <vt:lpstr>Vrinda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Mandy</cp:lastModifiedBy>
  <cp:revision>98</cp:revision>
  <cp:lastPrinted>2025-03-22T14:20:00Z</cp:lastPrinted>
  <dcterms:created xsi:type="dcterms:W3CDTF">2025-03-22T14:20:00Z</dcterms:created>
  <dcterms:modified xsi:type="dcterms:W3CDTF">2025-03-27T07:45:56Z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D1E4DED1E78E4D54B8E344C67592BF57_12</vt:lpwstr>
  </property>
  <property fmtid="{D5CDD505-2E9C-101B-9397-08002B2CF9AE}" pid="7" name="KSOProductBuildVer">
    <vt:lpwstr>2052-11.1.0.10072</vt:lpwstr>
  </property>
</Properties>
</file>