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fntdata" ContentType="application/x-fontdata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3.3--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  <p:sldMasterId id="2147483660" r:id="rId2"/>
  </p:sldMasterIdLst>
  <p:notesMasterIdLst>
    <p:notesMasterId r:id="rId3"/>
  </p:notesMasterIdLst>
  <p:handoutMasterIdLst>
    <p:handoutMasterId r:id="rId4"/>
  </p:handoutMasterIdLst>
  <p:sldIdLst>
    <p:sldId id="390" r:id="rId5"/>
    <p:sldId id="427" r:id="rId6"/>
    <p:sldId id="445" r:id="rId7"/>
    <p:sldId id="446" r:id="rId8"/>
    <p:sldId id="428" r:id="rId9"/>
    <p:sldId id="354" r:id="rId10"/>
    <p:sldId id="393" r:id="rId11"/>
    <p:sldId id="447" r:id="rId12"/>
    <p:sldId id="394" r:id="rId13"/>
    <p:sldId id="396" r:id="rId14"/>
    <p:sldId id="398" r:id="rId15"/>
    <p:sldId id="403" r:id="rId16"/>
    <p:sldId id="429" r:id="rId17"/>
    <p:sldId id="448" r:id="rId18"/>
    <p:sldId id="449" r:id="rId19"/>
    <p:sldId id="451" r:id="rId20"/>
    <p:sldId id="450" r:id="rId21"/>
    <p:sldId id="452" r:id="rId22"/>
    <p:sldId id="453" r:id="rId23"/>
    <p:sldId id="454" r:id="rId24"/>
    <p:sldId id="455" r:id="rId25"/>
    <p:sldId id="456" r:id="rId26"/>
    <p:sldId id="457" r:id="rId27"/>
    <p:sldId id="458" r:id="rId28"/>
    <p:sldId id="459" r:id="rId29"/>
    <p:sldId id="460" r:id="rId30"/>
    <p:sldId id="438" r:id="rId31"/>
    <p:sldId id="440" r:id="rId32"/>
  </p:sldIdLst>
  <p:sldSz cx="12192000" cy="6858000"/>
  <p:notesSz cx="6858000" cy="9144000"/>
  <p:embeddedFontLst>
    <p:embeddedFont>
      <p:font typeface="微软雅黑" panose="020B0503020204020204" pitchFamily="34" charset="-122"/>
      <p:regular r:id="rId34"/>
    </p:embeddedFont>
    <p:embeddedFont>
      <p:font typeface="华文楷体" panose="02010600040101010101" charset="-122"/>
      <p:regular r:id="rId35"/>
    </p:embeddedFont>
    <p:embeddedFont>
      <p:font typeface="楷体" panose="02010609060101010101" pitchFamily="34" charset="-122"/>
      <p:regular r:id="rId36"/>
    </p:embeddedFont>
  </p:embeddedFontLst>
  <p:custDataLst>
    <p:tags r:id="rId33"/>
  </p:custDataLst>
  <p:defaultTextStyle>
    <a:defPPr>
      <a:defRPr lang="zh-CN"/>
    </a:defPPr>
    <a:lvl1pPr marL="0" lvl="0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342900" lvl="1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685800" lvl="2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028700" lvl="3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371600" lvl="4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1714500" lvl="5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057400" lvl="6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2400300" lvl="7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2743200" lvl="8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91" userDrawn="1">
          <p15:clr>
            <a:srgbClr val="A4A3A4"/>
          </p15:clr>
        </p15:guide>
        <p15:guide id="2" pos="5108" userDrawn="1">
          <p15:clr>
            <a:srgbClr val="A4A3A4"/>
          </p15:clr>
        </p15:guide>
        <p15:guide id="3" orient="horz" pos="2084" userDrawn="1">
          <p15:clr>
            <a:srgbClr val="A4A3A4"/>
          </p15:clr>
        </p15:guide>
        <p15:guide id="4" pos="38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166"/>
    <p:restoredTop sz="99698" autoAdjust="0"/>
  </p:normalViewPr>
  <p:slideViewPr>
    <p:cSldViewPr snapToGrid="0" showGuides="1">
      <p:cViewPr varScale="1">
        <p:scale>
          <a:sx n="80" d="100"/>
          <a:sy n="80" d="100"/>
        </p:scale>
        <p:origin x="62" y="761"/>
      </p:cViewPr>
      <p:guideLst>
        <p:guide orient="horz" pos="2891"/>
        <p:guide pos="5108"/>
        <p:guide orient="horz" pos="2084"/>
        <p:guide pos="385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slide" Target="slides/slide20.xml" /><Relationship Id="rId25" Type="http://schemas.openxmlformats.org/officeDocument/2006/relationships/slide" Target="slides/slide21.xml" /><Relationship Id="rId26" Type="http://schemas.openxmlformats.org/officeDocument/2006/relationships/slide" Target="slides/slide22.xml" /><Relationship Id="rId27" Type="http://schemas.openxmlformats.org/officeDocument/2006/relationships/slide" Target="slides/slide23.xml" /><Relationship Id="rId28" Type="http://schemas.openxmlformats.org/officeDocument/2006/relationships/slide" Target="slides/slide24.xml" /><Relationship Id="rId29" Type="http://schemas.openxmlformats.org/officeDocument/2006/relationships/slide" Target="slides/slide25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6.xml" /><Relationship Id="rId31" Type="http://schemas.openxmlformats.org/officeDocument/2006/relationships/slide" Target="slides/slide27.xml" /><Relationship Id="rId32" Type="http://schemas.openxmlformats.org/officeDocument/2006/relationships/slide" Target="slides/slide28.xml" /><Relationship Id="rId33" Type="http://schemas.openxmlformats.org/officeDocument/2006/relationships/tags" Target="tags/tag130.xml" /><Relationship Id="rId34" Type="http://schemas.openxmlformats.org/officeDocument/2006/relationships/font" Target="fonts/font1.fntdata" /><Relationship Id="rId35" Type="http://schemas.openxmlformats.org/officeDocument/2006/relationships/font" Target="fonts/font2.fntdata" /><Relationship Id="rId36" Type="http://schemas.openxmlformats.org/officeDocument/2006/relationships/font" Target="fonts/font3.fntdata" /><Relationship Id="rId37" Type="http://schemas.openxmlformats.org/officeDocument/2006/relationships/presProps" Target="presProps.xml" /><Relationship Id="rId38" Type="http://schemas.openxmlformats.org/officeDocument/2006/relationships/viewProps" Target="viewProps.xml" /><Relationship Id="rId39" Type="http://schemas.openxmlformats.org/officeDocument/2006/relationships/theme" Target="theme/theme1.xml" /><Relationship Id="rId4" Type="http://schemas.openxmlformats.org/officeDocument/2006/relationships/handoutMaster" Target="handoutMasters/handoutMaster1.xml" /><Relationship Id="rId40" Type="http://schemas.openxmlformats.org/officeDocument/2006/relationships/tableStyles" Target="tableStyles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DCE0C2B-EC0B-43F6-A09C-03A28CC1561F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/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/>
            </a:fld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AC4D9A8-F743-46A4-B4AD-431C206F903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/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单击此处编辑母版文本样式</a:t>
            </a: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/>
            </a:fld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Times New Roman" panose="02020603050405020304" pitchFamily="18" charset="0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Times New Roman" panose="02020603050405020304" pitchFamily="18" charset="0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Times New Roman" panose="02020603050405020304" pitchFamily="18" charset="0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Times New Roman" panose="02020603050405020304" pitchFamily="18" charset="0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Times New Roman" panose="02020603050405020304" pitchFamily="18" charset="0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8.xml" /><Relationship Id="rId2" Type="http://schemas.openxmlformats.org/officeDocument/2006/relationships/tags" Target="../tags/tag59.xml" /><Relationship Id="rId3" Type="http://schemas.openxmlformats.org/officeDocument/2006/relationships/tags" Target="../tags/tag60.xml" /><Relationship Id="rId4" Type="http://schemas.openxmlformats.org/officeDocument/2006/relationships/tags" Target="../tags/tag61.xml" /><Relationship Id="rId5" Type="http://schemas.openxmlformats.org/officeDocument/2006/relationships/tags" Target="../tags/tag62.xml" /><Relationship Id="rId6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3.xml" /><Relationship Id="rId2" Type="http://schemas.openxmlformats.org/officeDocument/2006/relationships/tags" Target="../tags/tag64.xml" /><Relationship Id="rId3" Type="http://schemas.openxmlformats.org/officeDocument/2006/relationships/tags" Target="../tags/tag65.xml" /><Relationship Id="rId4" Type="http://schemas.openxmlformats.org/officeDocument/2006/relationships/tags" Target="../tags/tag66.xml" /><Relationship Id="rId5" Type="http://schemas.openxmlformats.org/officeDocument/2006/relationships/tags" Target="../tags/tag67.xml" /><Relationship Id="rId6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8.xml" /><Relationship Id="rId2" Type="http://schemas.openxmlformats.org/officeDocument/2006/relationships/tags" Target="../tags/tag69.xml" /><Relationship Id="rId3" Type="http://schemas.openxmlformats.org/officeDocument/2006/relationships/tags" Target="../tags/tag70.xml" /><Relationship Id="rId4" Type="http://schemas.openxmlformats.org/officeDocument/2006/relationships/tags" Target="../tags/tag71.xml" /><Relationship Id="rId5" Type="http://schemas.openxmlformats.org/officeDocument/2006/relationships/tags" Target="../tags/tag72.xml" /><Relationship Id="rId6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3.xml" /><Relationship Id="rId2" Type="http://schemas.openxmlformats.org/officeDocument/2006/relationships/tags" Target="../tags/tag74.xml" /><Relationship Id="rId3" Type="http://schemas.openxmlformats.org/officeDocument/2006/relationships/tags" Target="../tags/tag75.xml" /><Relationship Id="rId4" Type="http://schemas.openxmlformats.org/officeDocument/2006/relationships/tags" Target="../tags/tag76.xml" /><Relationship Id="rId5" Type="http://schemas.openxmlformats.org/officeDocument/2006/relationships/tags" Target="../tags/tag77.xml" /><Relationship Id="rId6" Type="http://schemas.openxmlformats.org/officeDocument/2006/relationships/tags" Target="../tags/tag78.xml" /><Relationship Id="rId7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9.xml" /><Relationship Id="rId2" Type="http://schemas.openxmlformats.org/officeDocument/2006/relationships/tags" Target="../tags/tag80.xml" /><Relationship Id="rId3" Type="http://schemas.openxmlformats.org/officeDocument/2006/relationships/tags" Target="../tags/tag81.xml" /><Relationship Id="rId4" Type="http://schemas.openxmlformats.org/officeDocument/2006/relationships/tags" Target="../tags/tag82.xml" /><Relationship Id="rId5" Type="http://schemas.openxmlformats.org/officeDocument/2006/relationships/tags" Target="../tags/tag83.xml" /><Relationship Id="rId6" Type="http://schemas.openxmlformats.org/officeDocument/2006/relationships/tags" Target="../tags/tag84.xml" /><Relationship Id="rId7" Type="http://schemas.openxmlformats.org/officeDocument/2006/relationships/tags" Target="../tags/tag85.xml" /><Relationship Id="rId8" Type="http://schemas.openxmlformats.org/officeDocument/2006/relationships/tags" Target="../tags/tag86.xml" /><Relationship Id="rId9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87.xml" /><Relationship Id="rId2" Type="http://schemas.openxmlformats.org/officeDocument/2006/relationships/tags" Target="../tags/tag88.xml" /><Relationship Id="rId3" Type="http://schemas.openxmlformats.org/officeDocument/2006/relationships/tags" Target="../tags/tag89.xml" /><Relationship Id="rId4" Type="http://schemas.openxmlformats.org/officeDocument/2006/relationships/tags" Target="../tags/tag90.xml" /><Relationship Id="rId5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91.xml" /><Relationship Id="rId2" Type="http://schemas.openxmlformats.org/officeDocument/2006/relationships/tags" Target="../tags/tag92.xml" /><Relationship Id="rId3" Type="http://schemas.openxmlformats.org/officeDocument/2006/relationships/tags" Target="../tags/tag93.xml" /><Relationship Id="rId4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94.xml" /><Relationship Id="rId2" Type="http://schemas.openxmlformats.org/officeDocument/2006/relationships/tags" Target="../tags/tag95.xml" /><Relationship Id="rId3" Type="http://schemas.openxmlformats.org/officeDocument/2006/relationships/tags" Target="../tags/tag96.xml" /><Relationship Id="rId4" Type="http://schemas.openxmlformats.org/officeDocument/2006/relationships/tags" Target="../tags/tag97.xml" /><Relationship Id="rId5" Type="http://schemas.openxmlformats.org/officeDocument/2006/relationships/tags" Target="../tags/tag98.xml" /><Relationship Id="rId6" Type="http://schemas.openxmlformats.org/officeDocument/2006/relationships/tags" Target="../tags/tag99.xml" /><Relationship Id="rId7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00.xml" /><Relationship Id="rId2" Type="http://schemas.openxmlformats.org/officeDocument/2006/relationships/tags" Target="../tags/tag101.xml" /><Relationship Id="rId3" Type="http://schemas.openxmlformats.org/officeDocument/2006/relationships/tags" Target="../tags/tag102.xml" /><Relationship Id="rId4" Type="http://schemas.openxmlformats.org/officeDocument/2006/relationships/tags" Target="../tags/tag103.xml" /><Relationship Id="rId5" Type="http://schemas.openxmlformats.org/officeDocument/2006/relationships/tags" Target="../tags/tag104.xml" /><Relationship Id="rId6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05.xml" /><Relationship Id="rId2" Type="http://schemas.openxmlformats.org/officeDocument/2006/relationships/tags" Target="../tags/tag106.xml" /><Relationship Id="rId3" Type="http://schemas.openxmlformats.org/officeDocument/2006/relationships/tags" Target="../tags/tag107.xml" /><Relationship Id="rId4" Type="http://schemas.openxmlformats.org/officeDocument/2006/relationships/tags" Target="../tags/tag108.xml" /><Relationship Id="rId5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09.xml" /><Relationship Id="rId2" Type="http://schemas.openxmlformats.org/officeDocument/2006/relationships/tags" Target="../tags/tag110.xml" /><Relationship Id="rId3" Type="http://schemas.openxmlformats.org/officeDocument/2006/relationships/tags" Target="../tags/tag111.xml" /><Relationship Id="rId4" Type="http://schemas.openxmlformats.org/officeDocument/2006/relationships/tags" Target="../tags/tag112.xml" /><Relationship Id="rId5" Type="http://schemas.openxmlformats.org/officeDocument/2006/relationships/tags" Target="../tags/tag113.xml" /><Relationship Id="rId6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  <a:prstGeom prst="rect">
            <a:avLst/>
          </a:prstGeo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>
                <a:cs typeface="Times New Roman" panose="02020603050405020304" pitchFamily="18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  <a:prstGeom prst="rect">
            <a:avLst/>
          </a:prstGeom>
        </p:spPr>
        <p:txBody>
          <a:bodyPr/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  <a:prstGeom prst="rect">
            <a:avLst/>
          </a:prstGeo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  <a:prstGeom prst="rect">
            <a:avLst/>
          </a:prstGeo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>
                <a:cs typeface="Times New Roman" panose="02020603050405020304" pitchFamily="18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  <a:prstGeom prst="rect">
            <a:avLst/>
          </a:prstGeom>
        </p:spPr>
        <p:txBody>
          <a:bodyPr lIns="90000" tIns="46800" rIns="90000" bIns="46800" anchor="b" anchorCtr="0">
            <a:normAutofit/>
          </a:bodyPr>
          <a:lstStyle>
            <a:lvl1pPr>
              <a:defRPr sz="4400">
                <a:cs typeface="Times New Roman" panose="02020603050405020304" pitchFamily="18" charset="0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  <a:prstGeom prst="rect">
            <a:avLst/>
          </a:prstGeo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/>
              <a:t>单击此处编辑文本</a:t>
            </a:r>
            <a:endParaRPr lang="zh-CN" altLang="en-US" b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smtClean="0"/>
              <a:t>单击此处编辑文本</a:t>
            </a:r>
            <a:endParaRPr lang="zh-CN" altLang="en-US" b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/>
          <a:lstStyle>
            <a:lvl1pPr>
              <a:defRPr>
                <a:cs typeface="Times New Roman" panose="02020603050405020304" pitchFamily="18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  <a:prstGeom prst="rect">
            <a:avLst/>
          </a:prstGeom>
        </p:spPr>
        <p:txBody>
          <a:bodyPr vert="eaVert" lIns="90000" tIns="46800" rIns="90000" bIns="46800" rtlCol="0" anchor="ctr" anchorCtr="0">
            <a:normAutofit fontScale="90000"/>
          </a:bodyPr>
          <a:lstStyle>
            <a:lvl1pPr>
              <a:buNone/>
              <a:defRPr sz="2800"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  <a:prstGeom prst="rect">
            <a:avLst/>
          </a:prstGeo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>
                <a:cs typeface="Times New Roman" panose="02020603050405020304" pitchFamily="18" charset="0"/>
              </a:defRPr>
            </a:lvl1pPr>
            <a:lvl2pPr marL="685800" indent="-228600">
              <a:defRPr spc="300">
                <a:cs typeface="Times New Roman" panose="02020603050405020304" pitchFamily="18" charset="0"/>
              </a:defRPr>
            </a:lvl2pPr>
            <a:lvl3pPr marL="1143000" indent="-228600">
              <a:defRPr spc="300">
                <a:cs typeface="Times New Roman" panose="02020603050405020304" pitchFamily="18" charset="0"/>
              </a:defRPr>
            </a:lvl3pPr>
            <a:lvl4pPr marL="1600200" indent="-228600">
              <a:defRPr spc="300">
                <a:cs typeface="Times New Roman" panose="02020603050405020304" pitchFamily="18" charset="0"/>
              </a:defRPr>
            </a:lvl4pPr>
            <a:lvl5pPr marL="2057400" indent="-228600">
              <a:defRPr spc="300"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  <a:prstGeom prst="rect">
            <a:avLst/>
          </a:prstGeom>
        </p:spPr>
        <p:txBody>
          <a:bodyPr/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  <a:prstGeom prst="rect">
            <a:avLst/>
          </a:prstGeo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  <a:prstGeom prst="rect">
            <a:avLst/>
          </a:prstGeom>
        </p:spPr>
        <p:txBody>
          <a:bodyPr lIns="90000" tIns="46800" rIns="90000" bIns="46800" anchor="b" anchorCtr="0">
            <a:normAutofit/>
          </a:bodyPr>
          <a:lstStyle>
            <a:lvl1pPr>
              <a:defRPr sz="4400">
                <a:cs typeface="Times New Roman" panose="02020603050405020304" pitchFamily="18" charset="0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  <a:prstGeom prst="rect">
            <a:avLst/>
          </a:prstGeo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/>
              <a:t>单击此处编辑文本</a:t>
            </a:r>
            <a:endParaRPr lang="zh-CN" altLang="en-US" b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smtClean="0"/>
              <a:t>单击此处编辑文本</a:t>
            </a:r>
            <a:endParaRPr lang="zh-CN" altLang="en-US" b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  <a:lvl2pPr>
              <a:defRPr>
                <a:cs typeface="Times New Roman" panose="02020603050405020304" pitchFamily="18" charset="0"/>
              </a:defRPr>
            </a:lvl2pPr>
            <a:lvl3pPr>
              <a:defRPr>
                <a:cs typeface="Times New Roman" panose="02020603050405020304" pitchFamily="18" charset="0"/>
              </a:defRPr>
            </a:lvl3pPr>
            <a:lvl4pPr>
              <a:defRPr>
                <a:cs typeface="Times New Roman" panose="02020603050405020304" pitchFamily="18" charset="0"/>
              </a:defRPr>
            </a:lvl4pPr>
            <a:lvl5pPr>
              <a:defRPr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>
              <a:defRPr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/>
          <a:lstStyle>
            <a:lvl1pPr>
              <a:defRPr>
                <a:cs typeface="Times New Roman" panose="02020603050405020304" pitchFamily="18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  <a:prstGeom prst="rect">
            <a:avLst/>
          </a:prstGeom>
        </p:spPr>
        <p:txBody>
          <a:bodyPr vert="eaVert" lIns="90000" tIns="46800" rIns="90000" bIns="46800" rtlCol="0" anchor="ctr" anchorCtr="0">
            <a:normAutofit fontScale="90000"/>
          </a:bodyPr>
          <a:lstStyle>
            <a:lvl1pPr>
              <a:buNone/>
              <a:defRPr sz="2800"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  <a:prstGeom prst="rect">
            <a:avLst/>
          </a:prstGeo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>
                <a:cs typeface="Times New Roman" panose="02020603050405020304" pitchFamily="18" charset="0"/>
              </a:defRPr>
            </a:lvl1pPr>
            <a:lvl2pPr marL="685800" indent="-228600">
              <a:defRPr spc="300">
                <a:cs typeface="Times New Roman" panose="02020603050405020304" pitchFamily="18" charset="0"/>
              </a:defRPr>
            </a:lvl2pPr>
            <a:lvl3pPr marL="1143000" indent="-228600">
              <a:defRPr spc="300">
                <a:cs typeface="Times New Roman" panose="02020603050405020304" pitchFamily="18" charset="0"/>
              </a:defRPr>
            </a:lvl3pPr>
            <a:lvl4pPr marL="1600200" indent="-228600">
              <a:defRPr spc="300">
                <a:cs typeface="Times New Roman" panose="02020603050405020304" pitchFamily="18" charset="0"/>
              </a:defRPr>
            </a:lvl4pPr>
            <a:lvl5pPr marL="2057400" indent="-228600">
              <a:defRPr spc="300"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image" Target="../media/image2.png" /><Relationship Id="rId15" Type="http://schemas.openxmlformats.org/officeDocument/2006/relationships/tags" Target="../tags/tag57.xml" /><Relationship Id="rId16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image" Target="../media/image2.png" /><Relationship Id="rId15" Type="http://schemas.openxmlformats.org/officeDocument/2006/relationships/tags" Target="../tags/tag114.xml" /><Relationship Id="rId16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 userDrawn="1"/>
        </p:nvSpPr>
        <p:spPr>
          <a:xfrm>
            <a:off x="609600" y="5943600"/>
            <a:ext cx="555625" cy="1644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23021</a:t>
            </a:r>
            <a:endParaRPr lang="en-US" altLang="zh-CN" sz="10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图片 1073743875" descr="学科网 zxxk.com" title="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5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 userDrawn="1"/>
        </p:nvSpPr>
        <p:spPr>
          <a:xfrm>
            <a:off x="609600" y="5943600"/>
            <a:ext cx="555625" cy="1644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23021</a:t>
            </a:r>
            <a:endParaRPr lang="en-US" altLang="zh-CN" sz="10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图片 1073743875" descr="学科网 zxxk.com" title="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5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Relationship Id="rId3" Type="http://schemas.openxmlformats.org/officeDocument/2006/relationships/tags" Target="../tags/tag115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26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png" /><Relationship Id="rId3" Type="http://schemas.openxmlformats.org/officeDocument/2006/relationships/tags" Target="../tags/tag127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28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16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129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1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18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4.png" /><Relationship Id="rId3" Type="http://schemas.openxmlformats.org/officeDocument/2006/relationships/tags" Target="../tags/tag119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Relationship Id="rId3" Type="http://schemas.openxmlformats.org/officeDocument/2006/relationships/tags" Target="../tags/tag120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2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22.xml" /><Relationship Id="rId3" Type="http://schemas.openxmlformats.org/officeDocument/2006/relationships/tags" Target="../tags/tag123.xml" /><Relationship Id="rId4" Type="http://schemas.openxmlformats.org/officeDocument/2006/relationships/tags" Target="../tags/tag12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25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1" title=""/>
          <p:cNvSpPr>
            <a:spLocks noGrp="1" noChangeArrowheads="1"/>
          </p:cNvSpPr>
          <p:nvPr/>
        </p:nvSpPr>
        <p:spPr>
          <a:xfrm>
            <a:off x="2279650" y="1843405"/>
            <a:ext cx="7791450" cy="1991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mic Sans MS" panose="030f0702030302020204" pitchFamily="66" charset="0"/>
                <a:ea typeface="微软雅黑" panose="020b0503020204020204" pitchFamily="34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mic Sans MS" panose="030f0702030302020204" pitchFamily="66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mic Sans MS" panose="030f0702030302020204" pitchFamily="66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mic Sans MS" panose="030f0702030302020204" pitchFamily="66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mic Sans MS" panose="030f0702030302020204" pitchFamily="66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mic Sans MS" panose="030f0702030302020204" pitchFamily="66" charset="0"/>
                <a:ea typeface="微软雅黑" panose="020b0503020204020204" pitchFamily="34" charset="-122"/>
              </a:defRPr>
            </a:lvl9pPr>
          </a:lstStyle>
          <a:p>
            <a:pPr lvl="0" algn="ctr" defTabSz="914400" fontAlgn="auto">
              <a:lnSpc>
                <a:spcPct val="120000"/>
              </a:lnSpc>
              <a:buClrTx/>
              <a:buSzTx/>
              <a:buNone/>
            </a:pPr>
            <a:r>
              <a:rPr lang="zh-CN" altLang="en-US" sz="4800" b="1">
                <a:solidFill>
                  <a:srgbClr val="FDD4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獅尾四季春SC-Medium" panose="02020500000000000000" charset="-122"/>
                <a:cs typeface="Times New Roman" panose="02020603050405020304" pitchFamily="18" charset="0"/>
                <a:sym typeface="+mn-ea"/>
              </a:rPr>
              <a:t>Unit </a:t>
            </a:r>
            <a:r>
              <a:rPr lang="en-US" altLang="zh-CN" sz="4800" b="1">
                <a:solidFill>
                  <a:srgbClr val="FDD4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獅尾四季春SC-Medium" panose="02020500000000000000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4800" b="1">
                <a:solidFill>
                  <a:srgbClr val="FDD4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獅尾四季春SC-Medium" panose="02020500000000000000" charset="-122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4800" b="1">
              <a:solidFill>
                <a:srgbClr val="FDD46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獅尾四季春SC-Medium" panose="02020500000000000000" charset="-122"/>
              <a:cs typeface="Times New Roman" panose="02020603050405020304" pitchFamily="18" charset="0"/>
              <a:sym typeface="+mn-ea"/>
            </a:endParaRPr>
          </a:p>
          <a:p>
            <a:pPr lvl="0" algn="ctr" defTabSz="914400" fontAlgn="auto">
              <a:lnSpc>
                <a:spcPct val="120000"/>
              </a:lnSpc>
              <a:buClrTx/>
              <a:buSzTx/>
              <a:buNone/>
            </a:pPr>
            <a:r>
              <a:rPr lang="en-US" altLang="zh-CN" sz="4800" b="1">
                <a:solidFill>
                  <a:srgbClr val="FDD4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獅尾四季春SC-Medium" panose="02020500000000000000" charset="-122"/>
                <a:cs typeface="Times New Roman" panose="02020603050405020304" pitchFamily="18" charset="0"/>
                <a:sym typeface="+mn-ea"/>
              </a:rPr>
              <a:t>Neighbourhood</a:t>
            </a:r>
            <a:r>
              <a:rPr lang="zh-CN" altLang="en-US" sz="4800" b="1">
                <a:solidFill>
                  <a:srgbClr val="FDD4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獅尾四季春SC-Medium" panose="02020500000000000000" charset="-122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4800" b="1">
              <a:solidFill>
                <a:srgbClr val="FDD46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獅尾四季春SC-Medium" panose="02020500000000000000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6" name="组合 5" title=""/>
          <p:cNvGrpSpPr/>
          <p:nvPr/>
        </p:nvGrpSpPr>
        <p:grpSpPr>
          <a:xfrm>
            <a:off x="4871720" y="4149090"/>
            <a:ext cx="2503805" cy="814070"/>
            <a:chOff x="5564" y="269"/>
            <a:chExt cx="3943" cy="1282"/>
          </a:xfrm>
        </p:grpSpPr>
        <p:sp>
          <p:nvSpPr>
            <p:cNvPr id="7" name="矩形 6"/>
            <p:cNvSpPr/>
            <p:nvPr/>
          </p:nvSpPr>
          <p:spPr>
            <a:xfrm>
              <a:off x="5587" y="1208"/>
              <a:ext cx="3873" cy="268"/>
            </a:xfrm>
            <a:prstGeom prst="rect">
              <a:avLst/>
            </a:prstGeom>
            <a:solidFill>
              <a:srgbClr val="FFECBC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Times New Roman" panose="02020603050405020304" pitchFamily="18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564" y="269"/>
              <a:ext cx="3943" cy="12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l"/>
              <a:r>
                <a:rPr lang="en-US" altLang="zh-CN" sz="4800" b="1">
                  <a:solidFill>
                    <a:srgbClr val="2E69B2"/>
                  </a:solidFill>
                  <a:effectLst/>
                  <a:uFillTx/>
                  <a:latin typeface="Times New Roman" panose="02020603050405020304" pitchFamily="18" charset="0"/>
                  <a:ea typeface="华文楷体" panose="02010600040101010101" charset="-122"/>
                  <a:cs typeface="Times New Roman" panose="02020603050405020304" pitchFamily="18" charset="0"/>
                </a:rPr>
                <a:t>Reading</a:t>
              </a:r>
              <a:endParaRPr lang="en-US" altLang="zh-CN" sz="4800" b="1">
                <a:solidFill>
                  <a:srgbClr val="2E69B2"/>
                </a:solidFill>
                <a:effectLst/>
                <a:uFillTx/>
                <a:latin typeface="Times New Roman" panose="02020603050405020304" pitchFamily="18" charset="0"/>
                <a:ea typeface="华文楷体" panose="02010600040101010101" charset="-122"/>
                <a:cs typeface="Times New Roman" panose="02020603050405020304" pitchFamily="18" charset="0"/>
              </a:endParaRPr>
            </a:p>
          </p:txBody>
        </p:sp>
      </p:grpSp>
    </p:spTree>
    <p:custDataLst>
      <p:tags r:id="rId3"/>
    </p:custData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996950" y="214630"/>
            <a:ext cx="1019810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Simon's community centre needs more volunteers to help. Complete the centre's notice with the correct forms of the words and phrases in the box below.</a:t>
            </a:r>
            <a:endParaRPr lang="en-US" altLang="zh-CN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1740535" y="1936115"/>
            <a:ext cx="8710295" cy="953135"/>
          </a:xfrm>
          <a:prstGeom prst="rect">
            <a:avLst/>
          </a:prstGeom>
          <a:solidFill>
            <a:srgbClr val="E8EEF9"/>
          </a:solidFill>
        </p:spPr>
        <p:txBody>
          <a:bodyPr wrap="square" rtlCol="0" anchor="t">
            <a:spAutoFit/>
          </a:bodyPr>
          <a:lstStyle/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college		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community		engineer		neighbour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repair		tidy				volunteer		willing to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996950" y="3042285"/>
            <a:ext cx="10053320" cy="3538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We need you!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Do you have any free time? Are you (1) ____________ help others? why not be a(n) (2)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at our community centre? There are many ways to help!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Planning parties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 people here are all very nice. A tea party or a day out together will be great for (3)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to know more about each other. Join us and we can plan these activities together!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本框 19" title=""/>
          <p:cNvSpPr txBox="1"/>
          <p:nvPr/>
        </p:nvSpPr>
        <p:spPr>
          <a:xfrm>
            <a:off x="7094984" y="3486107"/>
            <a:ext cx="17799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willing to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 title=""/>
          <p:cNvSpPr/>
          <p:nvPr/>
        </p:nvSpPr>
        <p:spPr>
          <a:xfrm>
            <a:off x="4136773" y="3935686"/>
            <a:ext cx="152654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volunteer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本框 20" title=""/>
          <p:cNvSpPr txBox="1"/>
          <p:nvPr/>
        </p:nvSpPr>
        <p:spPr>
          <a:xfrm>
            <a:off x="4084320" y="5615305"/>
            <a:ext cx="19481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neighbours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dvAuto="0"/>
      <p:bldP spid="4" grpId="1" advAuto="0"/>
      <p:bldP spid="21" grpId="2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 title=""/>
          <p:cNvSpPr txBox="1"/>
          <p:nvPr/>
        </p:nvSpPr>
        <p:spPr>
          <a:xfrm>
            <a:off x="1141095" y="575310"/>
            <a:ext cx="9909810" cy="5692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Helping hands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Are you a computer (4) ____________? Do you know how to fix a laptop? Or can you (5) ____________ things like a broken bike? Or are you a(n) (6) ____________ student? Do you want to help kids with their homework? Or would you like to help the old people (7) ____________ their flats? We need volunteers like these. Join us and give back to our community.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Let's clean up!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We are very lucky to live in such a lovely neighbourhood. Let's keep it looking nice. Can you join us to clean up the park in our (8) ____________ this Saturday morning?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Please email us to be a part of our team. We are happy to have you with us any time.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2" name="文本框 21" title=""/>
          <p:cNvSpPr txBox="1"/>
          <p:nvPr/>
        </p:nvSpPr>
        <p:spPr>
          <a:xfrm>
            <a:off x="5057140" y="1461770"/>
            <a:ext cx="10699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repair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11" title=""/>
          <p:cNvSpPr txBox="1"/>
          <p:nvPr/>
        </p:nvSpPr>
        <p:spPr>
          <a:xfrm>
            <a:off x="3884612" y="1815719"/>
            <a:ext cx="14312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college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1" title=""/>
          <p:cNvSpPr txBox="1"/>
          <p:nvPr/>
        </p:nvSpPr>
        <p:spPr>
          <a:xfrm>
            <a:off x="1504315" y="2681089"/>
            <a:ext cx="14312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tidy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2" title=""/>
          <p:cNvSpPr txBox="1"/>
          <p:nvPr/>
        </p:nvSpPr>
        <p:spPr>
          <a:xfrm>
            <a:off x="1285205" y="4836134"/>
            <a:ext cx="18694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community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11" title=""/>
          <p:cNvSpPr txBox="1"/>
          <p:nvPr/>
        </p:nvSpPr>
        <p:spPr>
          <a:xfrm>
            <a:off x="4993670" y="987401"/>
            <a:ext cx="14312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engineer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2623800" y="11709400"/>
            <a:ext cx="0" cy="0"/>
          </a:xfrm>
          <a:prstGeom prst="rect">
            <a:avLst/>
          </a:prstGeom>
          <a:ln>
            <a:noFill/>
          </a:ln>
        </p:spPr>
      </p:pic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dvAuto="0"/>
      <p:bldP spid="8" grpId="1" advAuto="0"/>
      <p:bldP spid="9" grpId="2" advAuto="0"/>
      <p:bldP spid="11" grpId="3" advAuto="0"/>
      <p:bldP spid="4" grpId="4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 title=""/>
          <p:cNvSpPr txBox="1"/>
          <p:nvPr/>
        </p:nvSpPr>
        <p:spPr>
          <a:xfrm>
            <a:off x="1078230" y="2377440"/>
            <a:ext cx="1003490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1 What kind of volunteer work can you do in your neighbourhood?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2 What do you like best about your community?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3 What do you think makes a neighbourhood a good place to live in?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277495" y="1442720"/>
            <a:ext cx="116370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Think about the questions below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Share your answers with your classmates.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圆角矩形 2" title=""/>
          <p:cNvSpPr/>
          <p:nvPr/>
        </p:nvSpPr>
        <p:spPr>
          <a:xfrm>
            <a:off x="247015" y="358775"/>
            <a:ext cx="2741930" cy="56134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3">
                  <a:lumOff val="17500"/>
                </a:schemeClr>
              </a:gs>
              <a:gs pos="100000">
                <a:schemeClr val="accent3"/>
              </a:gs>
              <a:gs pos="0">
                <a:srgbClr val="BFE2EE"/>
              </a:gs>
              <a:gs pos="96000">
                <a:srgbClr val="EFE6EE"/>
              </a:gs>
            </a:gsLst>
            <a:lin ang="6000000" scaled="1"/>
          </a:gradFill>
        </p:spPr>
        <p:style>
          <a:lnRef idx="0">
            <a:srgbClr val="FFFFFF"/>
          </a:lnRef>
          <a:fillRef idx="2">
            <a:schemeClr val="accent3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32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汉仪超粗宋简" panose="02010600000101010101" charset="-122"/>
                <a:cs typeface="Times New Roman" panose="02020603050405020304" pitchFamily="18" charset="0"/>
                <a:sym typeface="思源黑体" panose="020b0400000000000000" charset="-122"/>
              </a:rPr>
              <a:t>Post-reading</a:t>
            </a:r>
            <a:endParaRPr lang="en-US" altLang="zh-CN" sz="3200" b="1">
              <a:solidFill>
                <a:schemeClr val="tx1"/>
              </a:solidFill>
              <a:effectLst/>
              <a:latin typeface="Times New Roman" panose="02020603050405020304" pitchFamily="18" charset="0"/>
              <a:ea typeface="汉仪超粗宋简" panose="02010600000101010101" charset="-122"/>
              <a:cs typeface="Times New Roman" panose="02020603050405020304" pitchFamily="18" charset="0"/>
              <a:sym typeface="思源黑体" panose="020b0400000000000000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圆角矩形 2" title=""/>
          <p:cNvSpPr/>
          <p:nvPr/>
        </p:nvSpPr>
        <p:spPr>
          <a:xfrm>
            <a:off x="247015" y="358775"/>
            <a:ext cx="3491865" cy="56134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3">
                  <a:lumOff val="17500"/>
                </a:schemeClr>
              </a:gs>
              <a:gs pos="100000">
                <a:schemeClr val="accent3"/>
              </a:gs>
              <a:gs pos="0">
                <a:srgbClr val="BFE2EE"/>
              </a:gs>
              <a:gs pos="96000">
                <a:srgbClr val="EFE6EE"/>
              </a:gs>
            </a:gsLst>
            <a:lin ang="6000000" scaled="1"/>
          </a:gradFill>
        </p:spPr>
        <p:style>
          <a:lnRef idx="0">
            <a:srgbClr val="FFFFFF"/>
          </a:lnRef>
          <a:fillRef idx="2">
            <a:schemeClr val="accent3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32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汉仪超粗宋简" panose="02010600000101010101" charset="-122"/>
                <a:cs typeface="Times New Roman" panose="02020603050405020304" pitchFamily="18" charset="0"/>
                <a:sym typeface="思源黑体" panose="020b0400000000000000" charset="-122"/>
              </a:rPr>
              <a:t>Language points</a:t>
            </a:r>
            <a:endParaRPr lang="en-US" altLang="zh-CN" sz="3200" b="1">
              <a:solidFill>
                <a:schemeClr val="tx1"/>
              </a:solidFill>
              <a:effectLst/>
              <a:latin typeface="Times New Roman" panose="02020603050405020304" pitchFamily="18" charset="0"/>
              <a:ea typeface="汉仪超粗宋简" panose="02010600000101010101" charset="-122"/>
              <a:cs typeface="Times New Roman" panose="02020603050405020304" pitchFamily="18" charset="0"/>
              <a:sym typeface="思源黑体" panose="020b0400000000000000" charset="-122"/>
            </a:endParaRPr>
          </a:p>
        </p:txBody>
      </p:sp>
      <p:sp>
        <p:nvSpPr>
          <p:cNvPr id="175106" name="文本框 175105" title=""/>
          <p:cNvSpPr txBox="1"/>
          <p:nvPr/>
        </p:nvSpPr>
        <p:spPr>
          <a:xfrm>
            <a:off x="2529840" y="1227455"/>
            <a:ext cx="713232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1. They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help us with all kinds of problems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.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    他们帮助我们解决各种各样的问题。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936875" y="2174875"/>
            <a:ext cx="761238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(1) help 可以是动词和名词，用法如下：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help sb. with sth.  帮助某人解决某种困难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help sb. do sth.    帮助某人做某事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with one's help    在某人的帮助下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3502660" y="3983990"/>
            <a:ext cx="663829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He always helps me with my homework.</a:t>
            </a:r>
            <a:endParaRPr lang="en-US" altLang="zh-CN" sz="28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他总是帮助我做作业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。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2936875" y="493141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(2) all kinds of  各种各样的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3502660" y="5447665"/>
            <a:ext cx="609600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They sell all kinds of things. </a:t>
            </a:r>
            <a:endParaRPr lang="en-US" altLang="zh-CN" sz="28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他们出售各种各样的东西。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4" grpId="1" advAuto="0"/>
      <p:bldP spid="5" grpId="2" advAuto="0"/>
      <p:bldP spid="6" grpId="3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5106" name="文本框 175105" title=""/>
          <p:cNvSpPr txBox="1"/>
          <p:nvPr/>
        </p:nvSpPr>
        <p:spPr>
          <a:xfrm>
            <a:off x="1624965" y="465455"/>
            <a:ext cx="713232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2.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Are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 you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going to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ask for help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 this weekend?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    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这个周末你要寻求帮助吗？</a:t>
            </a:r>
            <a:endParaRPr lang="zh-CN" altLang="en-US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032000" y="1423670"/>
            <a:ext cx="737362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(1) “be going to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将要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,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打算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”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，可以用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be going to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来谈论即将发生的事情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,to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后接动词原形。此处是含有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be going to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结构的一般疑问句。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032000" y="2812415"/>
            <a:ext cx="851090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84835" indent="-584835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I want to be a doctor and I’m going to study Chinese medicine.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我想成为一名医生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,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并且我打算学习中医。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2032000" y="3770630"/>
            <a:ext cx="755840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(2) ask (sb.) for sth.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（向某人）请求得到某物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ask (sb.) for help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（向某人）请求帮助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ask (sb.) for advice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（向某人）征询建议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ask sb. (not) to do sth. 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要求某人（不）做某事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2032000" y="5590540"/>
            <a:ext cx="719074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Some people find it difficult to ask for help.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有些人觉得很难开口叫别人帮忙。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4" grpId="1" advAuto="0"/>
      <p:bldP spid="5" grpId="2" advAuto="0"/>
      <p:bldP spid="6" grpId="3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5106" name="文本框 175105" title=""/>
          <p:cNvSpPr txBox="1"/>
          <p:nvPr/>
        </p:nvSpPr>
        <p:spPr>
          <a:xfrm>
            <a:off x="2529840" y="687705"/>
            <a:ext cx="713232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3.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There’s something wrong with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 my laptop.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    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我的笔记本电脑出故障了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。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936875" y="1607185"/>
            <a:ext cx="642302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There is something wrong with...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相当于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Something is wrong with...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，意思是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“</a:t>
            </a:r>
            <a:r>
              <a:rPr lang="en-US" altLang="zh-CN" sz="280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……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不正常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”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。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936875" y="2957195"/>
            <a:ext cx="663829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There's something wrong with my watch.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=Something is wrong with my watch.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我的手表坏了。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2936875" y="4307205"/>
            <a:ext cx="731520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拓展：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表达“某物坏/失灵了”还可用如下句型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  <a:sym typeface="+mn-ea"/>
              </a:rPr>
              <a:t>... is/are not working well.</a:t>
            </a:r>
            <a:endParaRPr lang="en-US" altLang="zh-CN" sz="2800"/>
          </a:p>
          <a:p>
            <a:pPr algn="l">
              <a:lnSpc>
                <a:spcPct val="100000"/>
              </a:lnSpc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  <a:sym typeface="+mn-ea"/>
              </a:rPr>
              <a:t>... doesn’t/don’t work.</a:t>
            </a:r>
            <a:endParaRPr lang="en-US" altLang="zh-CN" sz="2800"/>
          </a:p>
          <a:p>
            <a:pPr algn="l">
              <a:lnSpc>
                <a:spcPct val="100000"/>
              </a:lnSpc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  <a:sym typeface="+mn-ea"/>
              </a:rPr>
              <a:t>... is/are broken.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4" grpId="1" advAuto="0"/>
      <p:bldP spid="3" grpId="2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2667000" y="1272540"/>
            <a:ext cx="763270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若想表达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“</a:t>
            </a:r>
            <a:r>
              <a:rPr lang="en-US" altLang="zh-CN" sz="280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……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没问题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”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，可以用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There is nothing wrong with...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或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There isn’t anything wrong with...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。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667000" y="2334260"/>
            <a:ext cx="779399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There is nothing wrong with your TV set.      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=There isn’t anything wrong with your TV set.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你的电视机没毛病。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2667000" y="3826510"/>
            <a:ext cx="731520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该句型的一般疑问句为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“Is there anything wrong 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algn="l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with ...?”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。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2667000" y="4888230"/>
            <a:ext cx="779399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Is there anything wrong with your TV set?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你的电视机出问题了吗？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4" grpId="1" advAuto="0"/>
      <p:bldP spid="3" grpId="2" advAuto="0"/>
      <p:bldP spid="5" grpId="3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5106" name="文本框 175105" title=""/>
          <p:cNvSpPr txBox="1"/>
          <p:nvPr/>
        </p:nvSpPr>
        <p:spPr>
          <a:xfrm>
            <a:off x="1645920" y="1317625"/>
            <a:ext cx="855853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365760" indent="-36576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4.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My sister Annie’s bicycle is broken, so she's going to have someone repair it.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我妹妹安妮的自行车坏了，所以她要找人修理。</a:t>
            </a:r>
            <a:endParaRPr lang="zh-CN" altLang="en-US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041525" y="2823210"/>
            <a:ext cx="816292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(1) 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该句是由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so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连接两个并列分句，第一分句为表示原因的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“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主语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+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系动词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be+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表语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”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结构，第二分句为表示结果的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“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主语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+be going to+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动词原形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+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其他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”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结构。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041525" y="4328795"/>
            <a:ext cx="871791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(2) have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在此作使役动词，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have sb. do sth. 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让某人做某事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2041525" y="4972685"/>
            <a:ext cx="78828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I had her clean the room.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我让她打扫了房间。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4" grpId="1" advAuto="0"/>
      <p:bldP spid="3" grpId="2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5106" name="文本框 175105" title=""/>
          <p:cNvSpPr txBox="1"/>
          <p:nvPr/>
        </p:nvSpPr>
        <p:spPr>
          <a:xfrm>
            <a:off x="2042795" y="1079500"/>
            <a:ext cx="8265795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365760" indent="-36576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5. Some college students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are willing to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 help.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marL="365760" indent="-36576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    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一些大学生乐意帮忙。</a:t>
            </a:r>
            <a:endParaRPr lang="zh-CN" altLang="en-US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438400" y="2038985"/>
            <a:ext cx="788225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be willing to do sth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意为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“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乐意做某事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”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，其中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willing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作形容词，意为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“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愿意，乐意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”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438400" y="3957955"/>
            <a:ext cx="769683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be ready to do sth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也可意为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“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愿意做某事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”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，相当于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be willing to do sth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。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2438400" y="4917440"/>
            <a:ext cx="587248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Mary is always ready to help others.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</a:t>
            </a:r>
            <a:r>
              <a:rPr lang="zh-CN" altLang="zh-CN" sz="280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玛丽总是乐于助人。</a:t>
            </a:r>
            <a:endParaRPr lang="zh-CN" altLang="zh-CN" sz="280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2438400" y="2998470"/>
            <a:ext cx="788289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She is willing to share things with her friends.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她愿意和她的朋友分享东西。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4" grpId="1" advAuto="0"/>
      <p:bldP spid="3" grpId="2" advAuto="0"/>
      <p:bldP spid="5" grpId="3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5106" name="文本框 175105" title=""/>
          <p:cNvSpPr txBox="1"/>
          <p:nvPr/>
        </p:nvSpPr>
        <p:spPr>
          <a:xfrm>
            <a:off x="2138045" y="1730375"/>
            <a:ext cx="6299835" cy="11245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365760" indent="-365760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6. Do the old people get any help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as well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?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marL="365760" indent="-365760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    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老人也会得到帮忙吗？</a:t>
            </a:r>
            <a:endParaRPr lang="zh-CN" altLang="en-US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533650" y="2907030"/>
            <a:ext cx="590423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as well 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也，还，除</a:t>
            </a:r>
            <a:r>
              <a:rPr lang="en-US" altLang="zh-CN" sz="280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……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之外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2533650" y="3566795"/>
            <a:ext cx="7420610" cy="11245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Simon will go to the library tomorrow as well.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西蒙明天也将去图书馆。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5" grpId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5" name="组合 14" title=""/>
          <p:cNvGrpSpPr/>
          <p:nvPr/>
        </p:nvGrpSpPr>
        <p:grpSpPr>
          <a:xfrm>
            <a:off x="193040" y="161290"/>
            <a:ext cx="2771140" cy="814070"/>
            <a:chOff x="5564" y="269"/>
            <a:chExt cx="4364" cy="1282"/>
          </a:xfrm>
        </p:grpSpPr>
        <p:sp>
          <p:nvSpPr>
            <p:cNvPr id="16" name="矩形 15"/>
            <p:cNvSpPr/>
            <p:nvPr/>
          </p:nvSpPr>
          <p:spPr>
            <a:xfrm>
              <a:off x="5587" y="1208"/>
              <a:ext cx="4319" cy="343"/>
            </a:xfrm>
            <a:prstGeom prst="rect">
              <a:avLst/>
            </a:prstGeom>
            <a:solidFill>
              <a:srgbClr val="FFECBC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Times New Roman" panose="02020603050405020304" pitchFamily="18" charset="0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564" y="269"/>
              <a:ext cx="4364" cy="12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dist"/>
              <a:r>
                <a:rPr lang="zh-CN" altLang="en-US" sz="4800" b="1">
                  <a:solidFill>
                    <a:srgbClr val="2E69B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楷体" panose="02010600040101010101" charset="-122"/>
                  <a:ea typeface="华文楷体" panose="02010600040101010101" charset="-122"/>
                  <a:cs typeface="Times New Roman" panose="02020603050405020304" pitchFamily="18" charset="0"/>
                </a:rPr>
                <a:t>学习目标</a:t>
              </a:r>
              <a:endParaRPr lang="zh-CN" altLang="en-US" sz="4800" b="1">
                <a:solidFill>
                  <a:srgbClr val="2E69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charset="-122"/>
                <a:ea typeface="华文楷体" panose="02010600040101010101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文本框 3" title=""/>
          <p:cNvSpPr txBox="1"/>
          <p:nvPr/>
        </p:nvSpPr>
        <p:spPr>
          <a:xfrm>
            <a:off x="1591945" y="2091055"/>
            <a:ext cx="900874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To master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some new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words and phrases.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To know more about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imon’s community through reading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talk about your opinions about your neighbourhood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 title=""/>
          <p:cNvSpPr txBox="1"/>
          <p:nvPr/>
        </p:nvSpPr>
        <p:spPr>
          <a:xfrm>
            <a:off x="1820545" y="1238885"/>
            <a:ext cx="866076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388620" indent="-38862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7. The volunteers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often visit the old people and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do some shopping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for them. 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志愿者经常看望老人，给他们买东西。</a:t>
            </a:r>
            <a:endParaRPr lang="zh-CN" altLang="en-US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2216150" y="2732405"/>
            <a:ext cx="812165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do some shopping      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买东西，购物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do some/the + v-ing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短语结构常用来泛指做某类事情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8" name="文本框 7" title=""/>
          <p:cNvSpPr txBox="1"/>
          <p:nvPr/>
        </p:nvSpPr>
        <p:spPr>
          <a:xfrm>
            <a:off x="2216150" y="3795395"/>
            <a:ext cx="812165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We often do some cleaning on Friday afternoon.</a:t>
            </a:r>
            <a:endParaRPr lang="en-US" altLang="zh-CN" sz="28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周五下午我们经常打扫卫生。 </a:t>
            </a:r>
            <a:endParaRPr lang="en-US" altLang="zh-CN" sz="28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When you have time, you should do some reading.</a:t>
            </a:r>
            <a:endParaRPr lang="en-US" altLang="zh-CN" sz="28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   当你有时间的时候，你应该读些书。 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dvAuto="0"/>
      <p:bldP spid="8" grpId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 title=""/>
          <p:cNvSpPr txBox="1"/>
          <p:nvPr/>
        </p:nvSpPr>
        <p:spPr>
          <a:xfrm>
            <a:off x="1820545" y="969010"/>
            <a:ext cx="926338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388620" indent="-38862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8.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You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’re lucky to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live in such a nice neighbourhood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, Simon. </a:t>
            </a:r>
            <a:endParaRPr lang="en-US" alt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    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西蒙，你住在这么好的社区真幸运。</a:t>
            </a:r>
            <a:endParaRPr lang="zh-CN" altLang="en-US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2216150" y="1998980"/>
            <a:ext cx="81216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(1) be+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形容词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+to do sth. 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做某事是</a:t>
            </a:r>
            <a:r>
              <a:rPr lang="en-US" altLang="zh-CN" sz="280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  <a:sym typeface="宋体" panose="02010600030101010101" pitchFamily="2" charset="-122"/>
              </a:rPr>
              <a:t>……</a:t>
            </a:r>
            <a:endParaRPr lang="en-US" altLang="zh-CN" sz="2800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8" name="文本框 7" title=""/>
          <p:cNvSpPr txBox="1"/>
          <p:nvPr/>
        </p:nvSpPr>
        <p:spPr>
          <a:xfrm>
            <a:off x="2216150" y="2597785"/>
            <a:ext cx="81216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I am happy to help you.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帮到你我很开心。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216150" y="3196590"/>
            <a:ext cx="81216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</a:pP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(2) </a:t>
            </a:r>
            <a:r>
              <a:rPr 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辨析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  <a:sym typeface="+mn-ea"/>
              </a:rPr>
              <a:t>such与so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34" charset="-122"/>
              <a:cs typeface="Times New Roman" panose="02020603050405020304" pitchFamily="34" charset="-120"/>
              <a:sym typeface="+mn-ea"/>
            </a:endParaRPr>
          </a:p>
        </p:txBody>
      </p:sp>
      <p:graphicFrame>
        <p:nvGraphicFramePr>
          <p:cNvPr id="52" name="P_6_BD#52006e9dd?colgroup=3,2,16&amp;vcp=1&amp;pid=4c582f9ed&amp;color=0,0,0&amp;vtp=1&amp;bbb=1" title="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327275" y="3795395"/>
          <a:ext cx="8281670" cy="2133600"/>
        </p:xfrm>
        <a:graphic>
          <a:graphicData uri="http://schemas.openxmlformats.org/drawingml/2006/table">
            <a:tbl>
              <a:tblPr/>
              <a:tblGrid>
                <a:gridCol w="1196340"/>
                <a:gridCol w="1216025"/>
                <a:gridCol w="5869305"/>
              </a:tblGrid>
              <a:tr h="426720">
                <a:tc rowSpan="2">
                  <a:txBody>
                    <a:bodyPr vert="horz" wrap="square"/>
                    <a:lstStyle/>
                    <a:p>
                      <a:pPr algn="ctr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such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 vert="horz" wrap="square"/>
                    <a:lstStyle/>
                    <a:p>
                      <a:pPr algn="ctr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34" charset="-120"/>
                        </a:rPr>
                        <a:t>限定词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34" charset="-12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l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such+a/an+</a:t>
                      </a:r>
                      <a:r>
                        <a:rPr lang="en-US" altLang="zh-CN" sz="28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adj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.+可数名词单数</a:t>
                      </a:r>
                      <a:endParaRPr lang="en-US" altLang="zh-CN" sz="2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l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such+</a:t>
                      </a:r>
                      <a:r>
                        <a:rPr lang="en-US" altLang="zh-CN" sz="28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adj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.+可数名词复数/不可数名词</a:t>
                      </a:r>
                      <a:endParaRPr lang="en-US" altLang="zh-CN" sz="2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 rowSpan="3">
                  <a:txBody>
                    <a:bodyPr vert="horz" wrap="square"/>
                    <a:lstStyle/>
                    <a:p>
                      <a:pPr algn="ctr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 vert="horz" wrap="square"/>
                    <a:lstStyle/>
                    <a:p>
                      <a:pPr algn="ctr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34" charset="-120"/>
                        </a:rPr>
                        <a:t>副词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34" charset="-12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l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so+</a:t>
                      </a:r>
                      <a:r>
                        <a:rPr lang="en-US" altLang="zh-CN" sz="28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adj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lang="en-US" altLang="zh-CN" sz="28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adv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zh-CN" sz="2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l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so+</a:t>
                      </a:r>
                      <a:r>
                        <a:rPr lang="en-US" altLang="zh-CN" sz="28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adj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.+a/an+可数名词单数</a:t>
                      </a:r>
                      <a:endParaRPr lang="en-US" altLang="zh-CN" sz="2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l" hangingPunct="0">
                        <a:lnSpc>
                          <a:spcPct val="1000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so+many/much/few/little+名词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dvAuto="0"/>
      <p:bldP spid="8" grpId="1" advAuto="0"/>
      <p:bldP spid="2" grpId="2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2098040" y="799465"/>
            <a:ext cx="7995285" cy="5259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e.g.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She’s such a little monkey. 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610870" algn="l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她真是一个小捣蛋鬼。</a:t>
            </a:r>
            <a:endParaRPr lang="en-US" altLang="zh-CN" sz="2800" b="0" i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61087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It’s a pity to waste such delicious food. </a:t>
            </a:r>
            <a:endParaRPr lang="en-US" altLang="zh-CN" sz="280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marR="0" lvl="0" indent="61087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浪费这么好吃的食物真是可惜。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61087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They all looked so nice and cute. </a:t>
            </a:r>
            <a:endParaRPr lang="en-US" altLang="zh-CN" sz="280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marR="0" lvl="0" indent="61087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她们看起来都这么漂亮可爱。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61087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She is so nice a girl. </a:t>
            </a:r>
            <a:endParaRPr lang="en-US" altLang="zh-CN" sz="280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marR="0" lvl="0" indent="61087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她是一个如此好的女孩。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61087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I’m afraid so little water won’t be enough to drink.</a:t>
            </a:r>
            <a:endParaRPr lang="en-US" altLang="zh-CN" sz="280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marR="0" lvl="0" indent="61087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就这么点儿水,我怕不够喝。</a:t>
            </a:r>
            <a:endParaRPr lang="en-US" altLang="zh-CN" sz="280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2058035" y="1748790"/>
            <a:ext cx="8075295" cy="205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ts val="51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特别提醒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】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5100"/>
              </a:lnSpc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“such+a/an+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.+可数名词单数”可与“so+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.+a/an+可数名词单数”进行转换。</a:t>
            </a:r>
            <a:endParaRPr lang="en-US" altLang="zh-CN" sz="280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2058035" y="3801745"/>
            <a:ext cx="6845300" cy="13989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ts val="5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</a:t>
            </a:r>
            <a:r>
              <a:rPr lang="en-US" altLang="zh-CN" sz="28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It is such a nice gift. = It is so nice a gift.</a:t>
            </a:r>
            <a:endParaRPr lang="en-US" altLang="zh-CN" sz="28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marR="0" lvl="0" indent="0" defTabSz="914400" rtl="0" eaLnBrk="1" fontAlgn="auto" latinLnBrk="0" hangingPunct="1">
              <a:lnSpc>
                <a:spcPts val="5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它是一个如此漂亮的礼物。</a:t>
            </a:r>
            <a:endParaRPr lang="en-US" altLang="zh-CN" sz="28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2445385" y="2537460"/>
            <a:ext cx="8055610" cy="11245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“Why not do sth？” 意为“为什么不做某事呢？”，常用于提出建议，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_⨹_3_251e9"/>
              </a:rPr>
              <a:t>相当于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“Why don’t you do sth？”。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2042795" y="1400810"/>
            <a:ext cx="8457565" cy="1124585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marL="388620" lvl="0" indent="-388620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9.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Why not 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 volunteer at our community centre？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_⨹_12_c2d1c"/>
              </a:rPr>
              <a:t> 为什么不做我们社区中心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的一名志愿者呢？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445385" y="3674110"/>
            <a:ext cx="7195185" cy="16414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Why not make a card by yourself？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＝Why don’t you make a card by yourself？ 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你为什么不自己制作一张卡片呢？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4" grpId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2445385" y="2596515"/>
            <a:ext cx="523113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give back to 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回馈；归还；反馈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2011045" y="1400810"/>
            <a:ext cx="6910070" cy="1124585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marL="388620" lvl="0" indent="-388620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10. Join us and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give back to 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our community.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_⨹_12_c2d1c"/>
              </a:rPr>
              <a:t> </a:t>
            </a:r>
            <a:endParaRPr lang="en-US" altLang="zh-CN" sz="2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_⨹_12_c2d1c"/>
            </a:endParaRPr>
          </a:p>
          <a:p>
            <a:pPr marL="388620" lvl="0" indent="-388620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_⨹_12_c2d1c"/>
              </a:rPr>
              <a:t>    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加入我们，回馈我们的社区。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445385" y="3275330"/>
            <a:ext cx="7019290" cy="16414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606425" lvl="0" indent="-606425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I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want to give back to my friends who have always supported me.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606425" lvl="0" indent="-606425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我想回报那些一直支持我的朋友。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4" grpId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2540635" y="3469640"/>
            <a:ext cx="523113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clean up 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打扫干净，收拾干净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2011045" y="1400810"/>
            <a:ext cx="6845935" cy="2158365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lstStyle/>
          <a:p>
            <a:pPr marL="514350" lvl="0" indent="-514350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11. 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_⨹_12_c2d1c"/>
              </a:rPr>
              <a:t>Can you join us to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_⨹_12_c2d1c"/>
              </a:rPr>
              <a:t>clean up 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_⨹_12_c2d1c"/>
              </a:rPr>
              <a:t>the park in our community this Saturday morning? </a:t>
            </a:r>
            <a:endParaRPr lang="en-US" altLang="zh-CN" sz="2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_⨹_12_c2d1c"/>
            </a:endParaRPr>
          </a:p>
          <a:p>
            <a:pPr marL="482600" lvl="0" indent="-482600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_⨹_12_c2d1c"/>
              </a:rPr>
              <a:t>    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这个星期六早上你能和我们一起把我们社区的公园打扫干净吗？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445385" y="4069080"/>
            <a:ext cx="7019290" cy="11245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606425" lvl="0" indent="-606425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宋体" panose="02010600030101010101" pitchFamily="2" charset="-122"/>
              </a:rPr>
              <a:t>e.g.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You should always clean up the room.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606425" lvl="0" indent="-606425" algn="l" fontAlgn="auto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你应该经常把房间收拾干净。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4" grpId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Rectangle 1" title=""/>
          <p:cNvSpPr>
            <a:spLocks noChangeArrowheads="1"/>
          </p:cNvSpPr>
          <p:nvPr/>
        </p:nvSpPr>
        <p:spPr>
          <a:xfrm>
            <a:off x="973455" y="1378799"/>
            <a:ext cx="9478010" cy="52197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5">
                    <a:lumMod val="90000"/>
                  </a:schemeClr>
                </a:solidFill>
              </a14:hiddenFill>
            </a:ext>
          </a:extLst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5pPr>
          </a:lstStyle>
          <a:p>
            <a:pPr marL="0" lvl="0" indent="0" algn="l" hangingPunct="0"/>
            <a:r>
              <a:rPr sz="2800" b="1" i="0" spc="0">
                <a:latin typeface="Times New Roman" panose="02020603050405020304" pitchFamily="18" charset="0"/>
                <a:cs typeface="Times New Roman" panose="02020603050405020304" pitchFamily="18" charset="0"/>
              </a:rPr>
              <a:t>一．</a:t>
            </a:r>
            <a:r>
              <a:rPr lang="zh-CN" altLang="en-US" sz="2800" b="1" i="0">
                <a:latin typeface="Times New Roman" panose="02020603050405020304" pitchFamily="18" charset="0"/>
                <a:cs typeface="Times New Roman" panose="02020603050405020304" pitchFamily="18" charset="0"/>
              </a:rPr>
              <a:t>根据句意及所给中文提示或首字母，写出句中所缺单词</a:t>
            </a:r>
            <a:endParaRPr lang="zh-CN" altLang="en-US" sz="2800" b="1" i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组合 13" title=""/>
          <p:cNvGrpSpPr/>
          <p:nvPr/>
        </p:nvGrpSpPr>
        <p:grpSpPr>
          <a:xfrm>
            <a:off x="255270" y="238760"/>
            <a:ext cx="2771140" cy="814070"/>
            <a:chOff x="5564" y="269"/>
            <a:chExt cx="4364" cy="1282"/>
          </a:xfrm>
        </p:grpSpPr>
        <p:sp>
          <p:nvSpPr>
            <p:cNvPr id="12" name="矩形 11"/>
            <p:cNvSpPr/>
            <p:nvPr/>
          </p:nvSpPr>
          <p:spPr>
            <a:xfrm>
              <a:off x="5587" y="1208"/>
              <a:ext cx="4319" cy="343"/>
            </a:xfrm>
            <a:prstGeom prst="rect">
              <a:avLst/>
            </a:prstGeom>
            <a:solidFill>
              <a:srgbClr val="FFECBC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Times New Roman" panose="02020603050405020304" pitchFamily="18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564" y="269"/>
              <a:ext cx="4364" cy="12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dist"/>
              <a:r>
                <a:rPr lang="zh-CN" altLang="en-US" sz="4800" b="1">
                  <a:solidFill>
                    <a:srgbClr val="2E69B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楷体" panose="02010600040101010101" charset="-122"/>
                  <a:ea typeface="华文楷体" panose="02010600040101010101" charset="-122"/>
                  <a:cs typeface="Times New Roman" panose="02020603050405020304" pitchFamily="18" charset="0"/>
                </a:rPr>
                <a:t>当堂检测</a:t>
              </a:r>
              <a:endParaRPr lang="zh-CN" altLang="en-US" sz="4800" b="1">
                <a:solidFill>
                  <a:srgbClr val="2E69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charset="-122"/>
                <a:ea typeface="华文楷体" panose="02010600040101010101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文本框 2" title=""/>
          <p:cNvSpPr txBox="1"/>
          <p:nvPr/>
        </p:nvSpPr>
        <p:spPr>
          <a:xfrm>
            <a:off x="973455" y="2049780"/>
            <a:ext cx="10245090" cy="41598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61315" indent="-361315" algn="just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 (</a:t>
            </a:r>
            <a:r>
              <a:rPr lang="zh-CN" altLang="en-US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志愿者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were busy working together to clean the snow on the streets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2800" kern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61315" indent="-361315" algn="just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There is something wrong with my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笔记本电脑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). I’m going to have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某人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</a:t>
            </a:r>
            <a:r>
              <a:rPr lang="en-US" altLang="zh-CN" sz="2800" u="sng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              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it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2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315" indent="-361315" algn="just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You can ask an __________ (</a:t>
            </a:r>
            <a:r>
              <a:rPr lang="zh-CN" altLang="en-US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工程师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)to help </a:t>
            </a:r>
            <a:r>
              <a:rPr lang="en-US" altLang="zh-CN" sz="2800" u="sng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               </a:t>
            </a:r>
            <a:r>
              <a:rPr lang="en-US" altLang="zh-CN" sz="2800" u="sng" kern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</a:t>
            </a:r>
            <a:r>
              <a:rPr lang="en-US" altLang="zh-CN" sz="2800" u="sng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         </a:t>
            </a:r>
            <a:r>
              <a:rPr lang="en-US" altLang="zh-CN" sz="2800" u="sng" kern="0">
                <a:noFill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computer for you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2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315" indent="-361315" algn="just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 Would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任何人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like to live in </a:t>
            </a:r>
            <a:r>
              <a:rPr lang="en-US" altLang="zh-CN" sz="2800" u="sng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           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 modern community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</a:t>
            </a:r>
            <a:endParaRPr lang="en-US" altLang="zh-CN" sz="2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315" indent="-361315" algn="just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5. The __________ (</a:t>
            </a:r>
            <a:r>
              <a:rPr lang="zh-CN" altLang="en-US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大学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students help the old </a:t>
            </a:r>
            <a:r>
              <a:rPr lang="en-US" altLang="zh-CN" sz="2800" u="sng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            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their houses.</a:t>
            </a:r>
            <a:endParaRPr lang="en-US" altLang="zh-CN" sz="2800" kern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TextBox 6" title=""/>
          <p:cNvSpPr txBox="1">
            <a:spLocks noChangeArrowheads="1"/>
          </p:cNvSpPr>
          <p:nvPr/>
        </p:nvSpPr>
        <p:spPr>
          <a:xfrm>
            <a:off x="2183199" y="2066006"/>
            <a:ext cx="169735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Volunteers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0" title=""/>
          <p:cNvSpPr txBox="1">
            <a:spLocks noChangeArrowheads="1"/>
          </p:cNvSpPr>
          <p:nvPr/>
        </p:nvSpPr>
        <p:spPr>
          <a:xfrm>
            <a:off x="7131119" y="2957050"/>
            <a:ext cx="107251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laptop</a:t>
            </a:r>
            <a:endParaRPr lang="en-US" altLang="zh-CN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0" title=""/>
          <p:cNvSpPr txBox="1">
            <a:spLocks noChangeArrowheads="1"/>
          </p:cNvSpPr>
          <p:nvPr/>
        </p:nvSpPr>
        <p:spPr>
          <a:xfrm>
            <a:off x="3928179" y="3413327"/>
            <a:ext cx="300926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someone/somebody</a:t>
            </a:r>
            <a:endParaRPr lang="zh-CN" altLang="en-US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0" title=""/>
          <p:cNvSpPr txBox="1">
            <a:spLocks noChangeArrowheads="1"/>
          </p:cNvSpPr>
          <p:nvPr/>
        </p:nvSpPr>
        <p:spPr>
          <a:xfrm>
            <a:off x="8171884" y="3412837"/>
            <a:ext cx="94361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heck </a:t>
            </a:r>
            <a:endParaRPr lang="en-US" altLang="zh-CN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4" title=""/>
          <p:cNvSpPr txBox="1">
            <a:spLocks noChangeArrowheads="1"/>
          </p:cNvSpPr>
          <p:nvPr/>
        </p:nvSpPr>
        <p:spPr>
          <a:xfrm>
            <a:off x="3871664" y="3901909"/>
            <a:ext cx="140779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</a:t>
            </a:r>
            <a:endParaRPr lang="en-US" altLang="zh-CN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4" title=""/>
          <p:cNvSpPr txBox="1">
            <a:spLocks noChangeArrowheads="1"/>
          </p:cNvSpPr>
          <p:nvPr/>
        </p:nvSpPr>
        <p:spPr>
          <a:xfrm>
            <a:off x="7980749" y="3868889"/>
            <a:ext cx="8940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epair</a:t>
            </a:r>
            <a:endParaRPr lang="en-US" altLang="zh-CN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 title=""/>
          <p:cNvSpPr txBox="1">
            <a:spLocks noChangeArrowheads="1"/>
          </p:cNvSpPr>
          <p:nvPr/>
        </p:nvSpPr>
        <p:spPr>
          <a:xfrm>
            <a:off x="10178484" y="3868889"/>
            <a:ext cx="99250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roken</a:t>
            </a:r>
            <a:endParaRPr lang="en-US" altLang="zh-CN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8" title=""/>
          <p:cNvSpPr txBox="1">
            <a:spLocks noChangeArrowheads="1"/>
          </p:cNvSpPr>
          <p:nvPr/>
        </p:nvSpPr>
        <p:spPr>
          <a:xfrm>
            <a:off x="2853067" y="4761052"/>
            <a:ext cx="271208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anyone / </a:t>
            </a: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anybody</a:t>
            </a:r>
            <a:endParaRPr lang="en-US" altLang="zh-CN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8" title=""/>
          <p:cNvSpPr txBox="1">
            <a:spLocks noChangeArrowheads="1"/>
          </p:cNvSpPr>
          <p:nvPr/>
        </p:nvSpPr>
        <p:spPr>
          <a:xfrm>
            <a:off x="9713607" y="4761052"/>
            <a:ext cx="78549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 </a:t>
            </a:r>
            <a:endParaRPr lang="en-US" altLang="zh-CN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 title=""/>
          <p:cNvSpPr txBox="1">
            <a:spLocks noChangeArrowheads="1"/>
          </p:cNvSpPr>
          <p:nvPr/>
        </p:nvSpPr>
        <p:spPr>
          <a:xfrm>
            <a:off x="2331580" y="5672338"/>
            <a:ext cx="121094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</a:t>
            </a:r>
            <a:endParaRPr lang="en-US" altLang="zh-CN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8" title=""/>
          <p:cNvSpPr txBox="1">
            <a:spLocks noChangeArrowheads="1"/>
          </p:cNvSpPr>
          <p:nvPr/>
        </p:nvSpPr>
        <p:spPr>
          <a:xfrm>
            <a:off x="8071345" y="5656583"/>
            <a:ext cx="72644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idy </a:t>
            </a:r>
            <a:endParaRPr lang="en-US" altLang="zh-CN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dvAuto="0"/>
      <p:bldP spid="7" grpId="1" advAuto="0"/>
      <p:bldP spid="8" grpId="2" advAuto="0"/>
      <p:bldP spid="9" grpId="3" advAuto="0"/>
      <p:bldP spid="10" grpId="4" advAuto="0"/>
      <p:bldP spid="11" grpId="5" advAuto="0"/>
      <p:bldP spid="15" grpId="6" advAuto="0"/>
      <p:bldP spid="17" grpId="7" advAuto="0"/>
      <p:bldP spid="18" grpId="8" advAuto="0"/>
      <p:bldP spid="19" grpId="9" advAuto="0"/>
      <p:bldP spid="21" grpId="10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1" name="Rectangle 1" title=""/>
          <p:cNvSpPr>
            <a:spLocks noChangeArrowheads="1"/>
          </p:cNvSpPr>
          <p:nvPr/>
        </p:nvSpPr>
        <p:spPr>
          <a:xfrm>
            <a:off x="1201420" y="335598"/>
            <a:ext cx="9589135" cy="52197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5">
                    <a:lumMod val="90000"/>
                  </a:schemeClr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5pPr>
          </a:lstStyle>
          <a:p>
            <a:pPr lvl="0" algn="l">
              <a:lnSpc>
                <a:spcPct val="100000"/>
              </a:lnSpc>
            </a:pPr>
            <a:r>
              <a:rPr sz="2800" b="1" i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二、</a:t>
            </a:r>
            <a:r>
              <a:rPr lang="zh-CN" altLang="en-US" sz="2800" b="1" i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从方框中选择适当的短语，并用其正确形式填空</a:t>
            </a:r>
            <a:endParaRPr lang="zh-CN" altLang="en-US" sz="2800" b="1" i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10" name="表格 9" title=""/>
          <p:cNvGraphicFramePr>
            <a:graphicFrameLocks noGrp="1"/>
          </p:cNvGraphicFramePr>
          <p:nvPr/>
        </p:nvGraphicFramePr>
        <p:xfrm>
          <a:off x="2350453" y="1040976"/>
          <a:ext cx="7528243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8243"/>
              </a:tblGrid>
              <a:tr h="37084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800" b="0" kern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help... with          any time        be lucky to </a:t>
                      </a:r>
                      <a:endParaRPr lang="en-US" altLang="zh-CN" sz="2800" b="0" kern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800" b="0" kern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helping hand         willing to     clean up</a:t>
                      </a:r>
                      <a:endParaRPr lang="en-US" altLang="zh-CN" sz="2800" b="0" kern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文本框 10" title=""/>
          <p:cNvSpPr txBox="1"/>
          <p:nvPr/>
        </p:nvSpPr>
        <p:spPr>
          <a:xfrm>
            <a:off x="1201420" y="2168525"/>
            <a:ext cx="9826625" cy="41598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89255" indent="-389255" algn="l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I am happy to help people in need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_______________.</a:t>
            </a:r>
            <a:endParaRPr lang="en-US" altLang="zh-CN" sz="2800" kern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89255" indent="-389255" algn="l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You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live in a community like this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2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9255" indent="-389255" algn="l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The engineers often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us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all kinds of problems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2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9255" indent="-389255" algn="l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 Can you give a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tidy the classroom on Friday afternoon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</a:t>
            </a:r>
            <a:endParaRPr lang="en-US" altLang="zh-CN" sz="2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9255" indent="-389255" algn="l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5. His mother is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get up early and prepare a delicious breakfast for him.</a:t>
            </a:r>
            <a:endParaRPr lang="en-US" altLang="zh-CN" sz="2800" ker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9255" indent="-389255" algn="l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6.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Can you join us 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 </a:t>
            </a:r>
            <a:r>
              <a: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park tomorrow morning</a:t>
            </a:r>
            <a:r>
              <a:rPr lang="en-US" altLang="zh-CN" sz="2800" kern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</a:t>
            </a:r>
            <a:endParaRPr lang="en-US" altLang="zh-CN" sz="2800" kern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TextBox 6" title=""/>
          <p:cNvSpPr txBox="1">
            <a:spLocks noChangeArrowheads="1"/>
          </p:cNvSpPr>
          <p:nvPr/>
        </p:nvSpPr>
        <p:spPr>
          <a:xfrm>
            <a:off x="7113320" y="2168525"/>
            <a:ext cx="141859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time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0" title=""/>
          <p:cNvSpPr txBox="1">
            <a:spLocks noChangeArrowheads="1"/>
          </p:cNvSpPr>
          <p:nvPr/>
        </p:nvSpPr>
        <p:spPr>
          <a:xfrm>
            <a:off x="2601162" y="2642887"/>
            <a:ext cx="186245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lucky to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 title=""/>
          <p:cNvSpPr txBox="1">
            <a:spLocks noChangeArrowheads="1"/>
          </p:cNvSpPr>
          <p:nvPr/>
        </p:nvSpPr>
        <p:spPr>
          <a:xfrm>
            <a:off x="5350510" y="3065780"/>
            <a:ext cx="468122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                              with</a:t>
            </a:r>
            <a:endParaRPr lang="en-US" altLang="zh-CN" sz="28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8" title=""/>
          <p:cNvSpPr txBox="1">
            <a:spLocks noChangeArrowheads="1"/>
          </p:cNvSpPr>
          <p:nvPr/>
        </p:nvSpPr>
        <p:spPr>
          <a:xfrm>
            <a:off x="4145908" y="4020466"/>
            <a:ext cx="203073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helping hand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8" title=""/>
          <p:cNvSpPr txBox="1">
            <a:spLocks noChangeArrowheads="1"/>
          </p:cNvSpPr>
          <p:nvPr/>
        </p:nvSpPr>
        <p:spPr>
          <a:xfrm>
            <a:off x="4019158" y="4901971"/>
            <a:ext cx="155702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 to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6" title=""/>
          <p:cNvSpPr txBox="1">
            <a:spLocks noChangeArrowheads="1"/>
          </p:cNvSpPr>
          <p:nvPr/>
        </p:nvSpPr>
        <p:spPr>
          <a:xfrm>
            <a:off x="4368232" y="5783905"/>
            <a:ext cx="174434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clean up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dvAuto="0"/>
      <p:bldP spid="14" grpId="1" advAuto="0"/>
      <p:bldP spid="15" grpId="2" advAuto="0"/>
      <p:bldP spid="16" grpId="3" advAuto="0"/>
      <p:bldP spid="17" grpId="4" advAuto="0"/>
      <p:bldP spid="18" grpId="5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 title=""/>
          <p:cNvGrpSpPr/>
          <p:nvPr/>
        </p:nvGrpSpPr>
        <p:grpSpPr>
          <a:xfrm>
            <a:off x="247015" y="161290"/>
            <a:ext cx="2771140" cy="814070"/>
            <a:chOff x="5564" y="269"/>
            <a:chExt cx="4364" cy="1282"/>
          </a:xfrm>
        </p:grpSpPr>
        <p:sp>
          <p:nvSpPr>
            <p:cNvPr id="12" name="矩形 11"/>
            <p:cNvSpPr/>
            <p:nvPr/>
          </p:nvSpPr>
          <p:spPr>
            <a:xfrm>
              <a:off x="5587" y="1208"/>
              <a:ext cx="4319" cy="343"/>
            </a:xfrm>
            <a:prstGeom prst="rect">
              <a:avLst/>
            </a:prstGeom>
            <a:solidFill>
              <a:srgbClr val="FFECBC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Times New Roman" panose="02020603050405020304" pitchFamily="18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564" y="269"/>
              <a:ext cx="4364" cy="12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dist"/>
              <a:r>
                <a:rPr lang="zh-CN" altLang="en-US" sz="4800" b="1">
                  <a:solidFill>
                    <a:srgbClr val="2E69B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楷体" panose="02010600040101010101" charset="-122"/>
                  <a:ea typeface="华文楷体" panose="02010600040101010101" charset="-122"/>
                  <a:cs typeface="Times New Roman" panose="02020603050405020304" pitchFamily="18" charset="0"/>
                </a:rPr>
                <a:t>新课讲授</a:t>
              </a:r>
              <a:endParaRPr lang="zh-CN" altLang="en-US" sz="4800" b="1">
                <a:solidFill>
                  <a:srgbClr val="2E69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charset="-122"/>
                <a:ea typeface="华文楷体" panose="02010600040101010101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7173" name="椭圆 25" title=""/>
          <p:cNvSpPr/>
          <p:nvPr/>
        </p:nvSpPr>
        <p:spPr>
          <a:xfrm>
            <a:off x="306070" y="1216660"/>
            <a:ext cx="4404995" cy="654050"/>
          </a:xfrm>
          <a:prstGeom prst="roundRect">
            <a:avLst/>
          </a:prstGeom>
          <a:gradFill>
            <a:gsLst>
              <a:gs pos="0">
                <a:schemeClr val="accent3">
                  <a:lumOff val="17500"/>
                </a:schemeClr>
              </a:gs>
              <a:gs pos="100000">
                <a:schemeClr val="accent3"/>
              </a:gs>
              <a:gs pos="0">
                <a:srgbClr val="BFE2EE"/>
              </a:gs>
              <a:gs pos="96000">
                <a:srgbClr val="EFE6EE"/>
              </a:gs>
            </a:gsLst>
            <a:lin ang="6000000" scaled="1"/>
          </a:gradFill>
        </p:spPr>
        <p:style>
          <a:lnRef idx="0">
            <a:srgbClr val="FFFFFF"/>
          </a:lnRef>
          <a:fillRef idx="2">
            <a:schemeClr val="accent3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32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汉仪超粗宋简" panose="02010600000101010101" charset="-122"/>
                <a:cs typeface="Times New Roman" panose="02020603050405020304" pitchFamily="18" charset="0"/>
                <a:sym typeface="+mn-ea"/>
              </a:rPr>
              <a:t>New words and phrases</a:t>
            </a:r>
            <a:endParaRPr lang="en-US" altLang="zh-CN" sz="3200" b="1">
              <a:solidFill>
                <a:schemeClr val="tx1"/>
              </a:solidFill>
              <a:effectLst/>
              <a:latin typeface="Times New Roman" panose="02020603050405020304" pitchFamily="18" charset="0"/>
              <a:ea typeface="汉仪超粗宋简" panose="0201060000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157" name="yt_shape_10157" title=""/>
          <p:cNvSpPr txBox="1"/>
          <p:nvPr/>
        </p:nvSpPr>
        <p:spPr>
          <a:xfrm>
            <a:off x="3677920" y="2131695"/>
            <a:ext cx="7118985" cy="48387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n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志愿者　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vi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&amp;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vt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自愿做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义务做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无偿做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158" name="yt_shape_10158" title=""/>
          <p:cNvSpPr txBox="1"/>
          <p:nvPr/>
        </p:nvSpPr>
        <p:spPr>
          <a:xfrm>
            <a:off x="3677875" y="2666134"/>
            <a:ext cx="3552254" cy="4839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n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  <a:sym typeface=",isEnd"/>
              </a:rPr>
              <a:t>笔记本电脑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159" name="yt_shape_10159" title=""/>
          <p:cNvSpPr txBox="1"/>
          <p:nvPr/>
        </p:nvSpPr>
        <p:spPr>
          <a:xfrm>
            <a:off x="3677875" y="3200837"/>
            <a:ext cx="3202800" cy="4839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n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  <a:sym typeface=",isEnd"/>
              </a:rPr>
              <a:t>工程师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160" name="yt_shape_10160" title=""/>
          <p:cNvSpPr txBox="1"/>
          <p:nvPr/>
        </p:nvSpPr>
        <p:spPr>
          <a:xfrm>
            <a:off x="3677875" y="3735540"/>
            <a:ext cx="4265591" cy="4839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vt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&amp;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 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n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检查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  <a:sym typeface=",isEnd"/>
              </a:rPr>
              <a:t>核查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161" name="yt_shape_10161" title=""/>
          <p:cNvSpPr txBox="1"/>
          <p:nvPr/>
        </p:nvSpPr>
        <p:spPr>
          <a:xfrm>
            <a:off x="3677875" y="4270243"/>
            <a:ext cx="5100755" cy="4839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adj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出了毛病的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  <a:sym typeface=",isEnd"/>
              </a:rPr>
              <a:t>破损的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162" name="yt_shape_10162" title=""/>
          <p:cNvSpPr txBox="1"/>
          <p:nvPr/>
        </p:nvSpPr>
        <p:spPr>
          <a:xfrm>
            <a:off x="3677920" y="4805045"/>
            <a:ext cx="1583055" cy="48387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pron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（＝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somebody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  <a:sym typeface=",isEnd"/>
              </a:rPr>
              <a:t> 某人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163" name="yt_shape_10163" title=""/>
          <p:cNvSpPr txBox="1"/>
          <p:nvPr/>
        </p:nvSpPr>
        <p:spPr>
          <a:xfrm>
            <a:off x="3677875" y="5339649"/>
            <a:ext cx="3196388" cy="4839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vt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&amp;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n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  <a:sym typeface=",isEnd"/>
              </a:rPr>
              <a:t>修理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1892414" y="2084625"/>
            <a:ext cx="1235774" cy="572847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volunteer</a:t>
            </a:r>
            <a:endParaRPr kumimoji="0" lang="en-US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1892414" y="2591581"/>
            <a:ext cx="878586" cy="572847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laptop</a:t>
            </a:r>
            <a:endParaRPr kumimoji="0" lang="en-US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1892414" y="3126284"/>
            <a:ext cx="1142112" cy="572847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engineer</a:t>
            </a:r>
            <a:endParaRPr kumimoji="0" lang="en-US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文本框 7" title=""/>
          <p:cNvSpPr txBox="1"/>
          <p:nvPr/>
        </p:nvSpPr>
        <p:spPr>
          <a:xfrm>
            <a:off x="1892414" y="3688734"/>
            <a:ext cx="900811" cy="572847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check</a:t>
            </a: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9" name="文本框 8" title=""/>
          <p:cNvSpPr txBox="1"/>
          <p:nvPr/>
        </p:nvSpPr>
        <p:spPr>
          <a:xfrm>
            <a:off x="1892414" y="4223437"/>
            <a:ext cx="956374" cy="572847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broken</a:t>
            </a:r>
            <a:endParaRPr kumimoji="0" lang="en-US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文本框 9" title=""/>
          <p:cNvSpPr txBox="1"/>
          <p:nvPr/>
        </p:nvSpPr>
        <p:spPr>
          <a:xfrm>
            <a:off x="1892414" y="4758140"/>
            <a:ext cx="1172274" cy="572847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someone</a:t>
            </a:r>
            <a:endParaRPr kumimoji="0" lang="en-US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文本框 10" title=""/>
          <p:cNvSpPr txBox="1"/>
          <p:nvPr/>
        </p:nvSpPr>
        <p:spPr>
          <a:xfrm>
            <a:off x="1892414" y="5265096"/>
            <a:ext cx="832549" cy="572847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repair</a:t>
            </a:r>
            <a:endParaRPr kumimoji="0" lang="en-US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ea typeface="宋体" panose="02010600030101010101" pitchFamily="2" charset="-122"/>
              <a:cs typeface="+mn-cs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dvAuto="0"/>
      <p:bldP spid="6" grpId="1" build="allAtOnce" advAuto="0"/>
      <p:bldP spid="7" grpId="2" build="allAtOnce" advAuto="0"/>
      <p:bldP spid="8" grpId="3" build="allAtOnce" advAuto="0"/>
      <p:bldP spid="9" grpId="4" build="allAtOnce" advAuto="0"/>
      <p:bldP spid="10" grpId="5" build="allAtOnce" advAuto="0"/>
      <p:bldP spid="11" grpId="6" build="allAtOnce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14" title=""/>
          <p:cNvSpPr txBox="1"/>
          <p:nvPr/>
        </p:nvSpPr>
        <p:spPr>
          <a:xfrm>
            <a:off x="2554084" y="1298284"/>
            <a:ext cx="986536" cy="572847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anyone</a:t>
            </a:r>
            <a:endParaRPr kumimoji="0" lang="en-US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165" name="yt_shape_10165" title=""/>
          <p:cNvSpPr txBox="1"/>
          <p:nvPr/>
        </p:nvSpPr>
        <p:spPr>
          <a:xfrm>
            <a:off x="5884545" y="1120140"/>
            <a:ext cx="5008880" cy="472503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50000"/>
              </a:lnSpc>
            </a:pPr>
            <a:r>
              <a:rPr lang="en-US" altLang="zh-CN" sz="2800" i="1">
                <a:solidFill>
                  <a:srgbClr val="000000"/>
                </a:solidFill>
                <a:effectLst/>
                <a:latin typeface="Times New Roman"/>
                <a:sym typeface="+mn-ea"/>
              </a:rPr>
              <a:t>pron</a:t>
            </a:r>
            <a:r>
              <a:rPr lang="en-US" altLang="zh-CN" sz="280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.</a:t>
            </a:r>
            <a:r>
              <a:rPr lang="zh-CN" altLang="zh-CN" sz="280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（＝</a:t>
            </a:r>
            <a:r>
              <a:rPr lang="en-US" altLang="zh-CN" sz="2800">
                <a:solidFill>
                  <a:srgbClr val="000000"/>
                </a:solidFill>
                <a:effectLst/>
                <a:latin typeface="Times New Roman"/>
                <a:sym typeface="+mn-ea"/>
              </a:rPr>
              <a:t>anybody</a:t>
            </a:r>
            <a:r>
              <a:rPr lang="zh-CN" altLang="zh-CN" sz="280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）</a:t>
            </a:r>
            <a:r>
              <a:rPr lang="zh-CN" altLang="zh-CN" sz="2800">
                <a:solidFill>
                  <a:srgbClr val="000000"/>
                </a:solidFill>
                <a:effectLst/>
                <a:latin typeface="Times New Roman"/>
                <a:sym typeface=",isEnd"/>
              </a:rPr>
              <a:t> 任何人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  <a:p>
            <a:pPr algn="l"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n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学院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美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＞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  <a:sym typeface=",isEnd"/>
              </a:rPr>
              <a:t>大学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  <a:p>
            <a:pPr algn="l"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adj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愿意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  <a:sym typeface=",isEnd"/>
              </a:rPr>
              <a:t>乐意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  <a:p>
            <a:pPr algn="l" eaLnBrk="1" latinLnBrk="0" hangingPunct="0">
              <a:lnSpc>
                <a:spcPct val="150000"/>
              </a:lnSpc>
            </a:pPr>
            <a:r>
              <a:rPr lang="zh-CN" altLang="zh-CN" sz="2800">
                <a:solidFill>
                  <a:srgbClr val="000000"/>
                </a:solidFill>
                <a:effectLst/>
                <a:latin typeface="Times New Roman"/>
                <a:sym typeface=",isEnd"/>
              </a:rPr>
              <a:t>乐意做某事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  <a:p>
            <a:pPr algn="l"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vt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&amp;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vi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使整洁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  <a:sym typeface=",isEnd"/>
              </a:rPr>
              <a:t>整理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  <a:p>
            <a:pPr algn="l"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det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&amp;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pron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如此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  <a:sym typeface=",isEnd"/>
              </a:rPr>
              <a:t>这样的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  <a:p>
            <a:pPr algn="l" eaLnBrk="1" latinLnBrk="0" hangingPunct="0">
              <a:lnSpc>
                <a:spcPct val="150000"/>
              </a:lnSpc>
            </a:pP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</a:rPr>
              <a:t>adv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Times New Roman"/>
                <a:ea typeface="宋体" panose="02010600030101010101" pitchFamily="2" charset="-122"/>
                <a:sym typeface=",isEnd"/>
              </a:rPr>
              <a:t>在任何时候</a:t>
            </a:r>
            <a:endParaRPr lang="zh-CN" altLang="zh-CN" sz="2800" b="0" i="0" u="none">
              <a:solidFill>
                <a:srgbClr val="000000"/>
              </a:solidFill>
              <a:effectLst/>
              <a:latin typeface="Times New Roman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554084" y="1856526"/>
            <a:ext cx="986536" cy="641985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college</a:t>
            </a:r>
            <a:endParaRPr kumimoji="0" lang="en-US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2554084" y="2483906"/>
            <a:ext cx="972249" cy="64135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willing</a:t>
            </a:r>
            <a:endParaRPr kumimoji="0" lang="en-US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2554084" y="3738031"/>
            <a:ext cx="615060" cy="641985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tidy</a:t>
            </a:r>
            <a:endParaRPr kumimoji="0" lang="en-US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2554084" y="4365411"/>
            <a:ext cx="691261" cy="641985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such</a:t>
            </a:r>
            <a:endParaRPr kumimoji="0" lang="en-US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文本框 7" title=""/>
          <p:cNvSpPr txBox="1"/>
          <p:nvPr/>
        </p:nvSpPr>
        <p:spPr>
          <a:xfrm>
            <a:off x="2554084" y="4992791"/>
            <a:ext cx="1150049" cy="57277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any</a:t>
            </a: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time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9" name="文本框 8" title=""/>
          <p:cNvSpPr txBox="1"/>
          <p:nvPr/>
        </p:nvSpPr>
        <p:spPr>
          <a:xfrm>
            <a:off x="2554084" y="3110651"/>
            <a:ext cx="2337499" cy="641985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be</a:t>
            </a: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willing</a:t>
            </a: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to</a:t>
            </a: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do</a:t>
            </a: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宋体" panose="02010600030101010101" pitchFamily="2" charset="-122"/>
                <a:cs typeface="+mn-cs"/>
              </a:rPr>
              <a:t>sth.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 advAuto="0"/>
      <p:bldP spid="4" grpId="1" build="allAtOnce" advAuto="0"/>
      <p:bldP spid="5" grpId="2" build="allAtOnce" advAuto="0"/>
      <p:bldP spid="6" grpId="3" build="allAtOnce" advAuto="0"/>
      <p:bldP spid="7" grpId="4" build="allAtOnce" advAuto="0"/>
      <p:bldP spid="8" grpId="5" build="allAtOnce" advAuto="0"/>
      <p:bldP spid="9" grpId="6" build="allAtOnce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Rectangle 1" title=""/>
          <p:cNvSpPr>
            <a:spLocks noChangeArrowheads="1"/>
          </p:cNvSpPr>
          <p:nvPr/>
        </p:nvSpPr>
        <p:spPr>
          <a:xfrm>
            <a:off x="2189163" y="1380173"/>
            <a:ext cx="7812405" cy="650875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Arial"/>
                <a:ea typeface="宋体" panose="02010600030101010101" pitchFamily="2" charset="-122"/>
              </a:defRPr>
            </a:lvl5pPr>
          </a:lstStyle>
          <a:p>
            <a:pPr marL="0" lvl="0" indent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tabLst>
                <a:tab pos="2426970"/>
              </a:tabLst>
            </a:pPr>
            <a:r>
              <a:rPr lang="en-US" altLang="zh-CN" sz="2800" b="1" i="0" spc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have we learned about Simon’s community?</a:t>
            </a:r>
            <a:endParaRPr lang="en-US" altLang="zh-CN" sz="2800" b="1" i="0" spc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3" name="椭圆 25" title=""/>
          <p:cNvSpPr/>
          <p:nvPr/>
        </p:nvSpPr>
        <p:spPr>
          <a:xfrm>
            <a:off x="306070" y="280035"/>
            <a:ext cx="2186305" cy="654050"/>
          </a:xfrm>
          <a:prstGeom prst="roundRect">
            <a:avLst/>
          </a:prstGeom>
          <a:gradFill>
            <a:gsLst>
              <a:gs pos="0">
                <a:schemeClr val="accent3">
                  <a:lumOff val="17500"/>
                </a:schemeClr>
              </a:gs>
              <a:gs pos="100000">
                <a:schemeClr val="accent3"/>
              </a:gs>
              <a:gs pos="0">
                <a:srgbClr val="BFE2EE"/>
              </a:gs>
              <a:gs pos="96000">
                <a:srgbClr val="EFE6EE"/>
              </a:gs>
            </a:gsLst>
            <a:lin ang="6000000" scaled="1"/>
          </a:gradFill>
        </p:spPr>
        <p:style>
          <a:lnRef idx="0">
            <a:srgbClr val="FFFFFF"/>
          </a:lnRef>
          <a:fillRef idx="2">
            <a:schemeClr val="accent3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32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汉仪超粗宋简" panose="02010600000101010101" charset="-122"/>
                <a:cs typeface="Times New Roman" panose="02020603050405020304" pitchFamily="18" charset="0"/>
                <a:sym typeface="+mn-ea"/>
              </a:rPr>
              <a:t>Revision</a:t>
            </a:r>
            <a:endParaRPr lang="en-US" altLang="zh-CN" sz="3200" b="1">
              <a:solidFill>
                <a:schemeClr val="tx1"/>
              </a:solidFill>
              <a:effectLst/>
              <a:latin typeface="Times New Roman" panose="02020603050405020304" pitchFamily="18" charset="0"/>
              <a:ea typeface="汉仪超粗宋简" panose="02010600000101010101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2" name="图片 11" title=""/>
          <p:cNvPicPr/>
          <p:nvPr/>
        </p:nvPicPr>
        <p:blipFill>
          <a:blip r:embed="rId2"/>
          <a:stretch>
            <a:fillRect/>
          </a:stretch>
        </p:blipFill>
        <p:spPr>
          <a:xfrm>
            <a:off x="4400550" y="2162175"/>
            <a:ext cx="3390900" cy="2853690"/>
          </a:xfrm>
          <a:prstGeom prst="rect">
            <a:avLst/>
          </a:prstGeom>
        </p:spPr>
      </p:pic>
      <p:sp>
        <p:nvSpPr>
          <p:cNvPr id="16" name="文本框 15" title=""/>
          <p:cNvSpPr txBox="1"/>
          <p:nvPr/>
        </p:nvSpPr>
        <p:spPr>
          <a:xfrm>
            <a:off x="2189480" y="5189220"/>
            <a:ext cx="8750935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It's nice. There's a school, a hospital and a big supermarket. He also has some lovely neighbours.</a:t>
            </a:r>
            <a:endParaRPr lang="en-US" altLang="zh-CN" sz="2800"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 title=""/>
          <p:cNvSpPr txBox="1"/>
          <p:nvPr/>
        </p:nvSpPr>
        <p:spPr>
          <a:xfrm>
            <a:off x="968375" y="1229995"/>
            <a:ext cx="1025588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Amy wants to learn more about Simon's community. Here is their conversation. Before reading, think about the questions below.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圆角矩形 8" title=""/>
          <p:cNvSpPr/>
          <p:nvPr/>
        </p:nvSpPr>
        <p:spPr>
          <a:xfrm>
            <a:off x="247015" y="355600"/>
            <a:ext cx="2535555" cy="56134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3">
                  <a:lumOff val="17500"/>
                </a:schemeClr>
              </a:gs>
              <a:gs pos="100000">
                <a:schemeClr val="accent3"/>
              </a:gs>
              <a:gs pos="0">
                <a:srgbClr val="BFE2EE"/>
              </a:gs>
              <a:gs pos="96000">
                <a:srgbClr val="EFE6EE"/>
              </a:gs>
            </a:gsLst>
            <a:lin ang="6000000" scaled="1"/>
          </a:gradFill>
        </p:spPr>
        <p:style>
          <a:lnRef idx="0">
            <a:srgbClr val="FFFFFF"/>
          </a:lnRef>
          <a:fillRef idx="2">
            <a:schemeClr val="accent3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32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汉仪超粗宋简" panose="02010600000101010101" charset="-122"/>
                <a:cs typeface="Times New Roman" panose="02020603050405020304" pitchFamily="18" charset="0"/>
                <a:sym typeface="思源黑体" panose="020b0400000000000000" charset="-122"/>
              </a:rPr>
              <a:t>Pre-reading</a:t>
            </a:r>
            <a:endParaRPr lang="en-US" altLang="zh-CN" sz="3200" b="1">
              <a:solidFill>
                <a:schemeClr val="tx1"/>
              </a:solidFill>
              <a:effectLst/>
              <a:latin typeface="Times New Roman" panose="02020603050405020304" pitchFamily="18" charset="0"/>
              <a:ea typeface="汉仪超粗宋简" panose="02010600000101010101" charset="-122"/>
              <a:cs typeface="Times New Roman" panose="02020603050405020304" pitchFamily="18" charset="0"/>
              <a:sym typeface="思源黑体" panose="020b0400000000000000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968375" y="2212340"/>
            <a:ext cx="743648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 What activities do you have in your community?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 How can you help your community?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" name="图片 2" title=""/>
          <p:cNvPicPr/>
          <p:nvPr/>
        </p:nvPicPr>
        <p:blipFill>
          <a:blip r:embed="rId2"/>
          <a:stretch>
            <a:fillRect/>
          </a:stretch>
        </p:blipFill>
        <p:spPr>
          <a:xfrm>
            <a:off x="4646295" y="3258820"/>
            <a:ext cx="2899410" cy="289941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圆角矩形 8" title=""/>
          <p:cNvSpPr/>
          <p:nvPr/>
        </p:nvSpPr>
        <p:spPr>
          <a:xfrm>
            <a:off x="247015" y="358775"/>
            <a:ext cx="2927985" cy="56134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3">
                  <a:lumOff val="17500"/>
                </a:schemeClr>
              </a:gs>
              <a:gs pos="100000">
                <a:schemeClr val="accent3"/>
              </a:gs>
              <a:gs pos="0">
                <a:srgbClr val="BFE2EE"/>
              </a:gs>
              <a:gs pos="96000">
                <a:srgbClr val="EFE6EE"/>
              </a:gs>
            </a:gsLst>
            <a:lin ang="6000000" scaled="1"/>
          </a:gradFill>
        </p:spPr>
        <p:style>
          <a:lnRef idx="0">
            <a:srgbClr val="FFFFFF"/>
          </a:lnRef>
          <a:fillRef idx="2">
            <a:schemeClr val="accent3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32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汉仪超粗宋简" panose="02010600000101010101" charset="-122"/>
                <a:cs typeface="Times New Roman" panose="02020603050405020304" pitchFamily="18" charset="0"/>
                <a:sym typeface="思源黑体" panose="020b0400000000000000" charset="-122"/>
              </a:rPr>
              <a:t>While-reading</a:t>
            </a:r>
            <a:endParaRPr lang="en-US" altLang="zh-CN" sz="3200" b="1">
              <a:solidFill>
                <a:schemeClr val="tx1"/>
              </a:solidFill>
              <a:effectLst/>
              <a:latin typeface="Times New Roman" panose="02020603050405020304" pitchFamily="18" charset="0"/>
              <a:ea typeface="汉仪超粗宋简" panose="02010600000101010101" charset="-122"/>
              <a:cs typeface="Times New Roman" panose="02020603050405020304" pitchFamily="18" charset="0"/>
              <a:sym typeface="思源黑体" panose="020b0400000000000000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889250" y="1339850"/>
            <a:ext cx="652208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Skim the conversation and answer the question below.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2889250" y="3404870"/>
            <a:ext cx="6920865" cy="26752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35610" indent="-43561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What Simon’s neighbours are like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5610" indent="-43561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When and where volunteers in Simon’s neighbourhood meet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5610" indent="-43561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What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volunteers in Simon’s neighbourhood will do at the weekend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2889250" y="2372360"/>
            <a:ext cx="666559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From what aspects (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方面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do they talk about Simon’s neighbourhood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 title=""/>
          <p:cNvSpPr txBox="1"/>
          <p:nvPr/>
        </p:nvSpPr>
        <p:spPr>
          <a:xfrm>
            <a:off x="1155700" y="228600"/>
            <a:ext cx="9880600" cy="8655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Scan the passage and complete the chart about the volunteers in Simon's neighbourhood.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组合 21" title=""/>
          <p:cNvGrpSpPr/>
          <p:nvPr/>
        </p:nvGrpSpPr>
        <p:grpSpPr>
          <a:xfrm>
            <a:off x="1179195" y="1136015"/>
            <a:ext cx="9990455" cy="5402580"/>
            <a:chOff x="1857" y="1789"/>
            <a:chExt cx="15733" cy="8508"/>
          </a:xfrm>
        </p:grpSpPr>
        <p:sp>
          <p:nvSpPr>
            <p:cNvPr id="3" name="文本框 2"/>
            <p:cNvSpPr txBox="1"/>
            <p:nvPr/>
          </p:nvSpPr>
          <p:spPr>
            <a:xfrm>
              <a:off x="1857" y="6887"/>
              <a:ext cx="10621" cy="319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457200" indent="-45720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Check (3) 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____________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Repair (4) 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____________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things like bikes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Help kids with their homework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</a:pP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Visit and help old people</a:t>
              </a:r>
              <a:endPara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857" y="1803"/>
              <a:ext cx="9600" cy="136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457200" indent="-45720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Kind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(1) ____________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857" y="3575"/>
              <a:ext cx="4625" cy="75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What they are like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11133" y="1789"/>
              <a:ext cx="6246" cy="136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At the (2) ____________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at the weekend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1133" y="3575"/>
              <a:ext cx="6457" cy="75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When and where they meet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6722" y="4515"/>
              <a:ext cx="5756" cy="136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Volunteers in Simon's</a:t>
              </a:r>
              <a:endPara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neighbourhood</a:t>
              </a:r>
              <a:endPara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571" y="6065"/>
              <a:ext cx="8059" cy="75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What they will do at the weekend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8957" y="8934"/>
              <a:ext cx="8083" cy="136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Do (5) ____________ for them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endParaRPr>
            </a:p>
            <a:p>
              <a:pPr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Help (6) ____________ their flats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12" name="左箭头 11"/>
            <p:cNvSpPr/>
            <p:nvPr/>
          </p:nvSpPr>
          <p:spPr>
            <a:xfrm rot="5400000">
              <a:off x="3893" y="3225"/>
              <a:ext cx="553" cy="327"/>
            </a:xfrm>
            <a:prstGeom prst="leftArrow">
              <a:avLst/>
            </a:prstGeom>
            <a:solidFill>
              <a:srgbClr val="C0D2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左箭头 12"/>
            <p:cNvSpPr/>
            <p:nvPr/>
          </p:nvSpPr>
          <p:spPr>
            <a:xfrm rot="5400000">
              <a:off x="14085" y="3135"/>
              <a:ext cx="553" cy="327"/>
            </a:xfrm>
            <a:prstGeom prst="leftArrow">
              <a:avLst/>
            </a:prstGeom>
            <a:solidFill>
              <a:srgbClr val="C0D2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左箭头 13"/>
            <p:cNvSpPr/>
            <p:nvPr/>
          </p:nvSpPr>
          <p:spPr>
            <a:xfrm rot="1260000">
              <a:off x="6282" y="4266"/>
              <a:ext cx="553" cy="327"/>
            </a:xfrm>
            <a:prstGeom prst="leftArrow">
              <a:avLst/>
            </a:prstGeom>
            <a:solidFill>
              <a:srgbClr val="C0D2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左箭头 14"/>
            <p:cNvSpPr/>
            <p:nvPr/>
          </p:nvSpPr>
          <p:spPr>
            <a:xfrm rot="6660000">
              <a:off x="11497" y="4266"/>
              <a:ext cx="553" cy="327"/>
            </a:xfrm>
            <a:prstGeom prst="leftArrow">
              <a:avLst/>
            </a:prstGeom>
            <a:solidFill>
              <a:srgbClr val="C0D2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左箭头 15"/>
            <p:cNvSpPr/>
            <p:nvPr/>
          </p:nvSpPr>
          <p:spPr>
            <a:xfrm rot="16200000" flipV="1">
              <a:off x="9323" y="5837"/>
              <a:ext cx="553" cy="327"/>
            </a:xfrm>
            <a:prstGeom prst="leftArrow">
              <a:avLst/>
            </a:prstGeom>
            <a:solidFill>
              <a:srgbClr val="C0D2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左箭头 16"/>
            <p:cNvSpPr/>
            <p:nvPr/>
          </p:nvSpPr>
          <p:spPr>
            <a:xfrm rot="16200000" flipV="1">
              <a:off x="9323" y="6806"/>
              <a:ext cx="553" cy="327"/>
            </a:xfrm>
            <a:prstGeom prst="leftArrow">
              <a:avLst/>
            </a:prstGeom>
            <a:solidFill>
              <a:srgbClr val="C0D2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8" name="文本框 17" title=""/>
          <p:cNvSpPr txBox="1"/>
          <p:nvPr/>
        </p:nvSpPr>
        <p:spPr>
          <a:xfrm>
            <a:off x="2575560" y="1409700"/>
            <a:ext cx="134493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helpful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文本框 18" title=""/>
          <p:cNvSpPr txBox="1"/>
          <p:nvPr/>
        </p:nvSpPr>
        <p:spPr>
          <a:xfrm>
            <a:off x="8543925" y="991870"/>
            <a:ext cx="2841625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community centre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" name="文本框 19" title=""/>
          <p:cNvSpPr txBox="1"/>
          <p:nvPr/>
        </p:nvSpPr>
        <p:spPr>
          <a:xfrm>
            <a:off x="3363595" y="4208780"/>
            <a:ext cx="184785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computers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1" name="文本框 20" title=""/>
          <p:cNvSpPr txBox="1"/>
          <p:nvPr/>
        </p:nvSpPr>
        <p:spPr>
          <a:xfrm>
            <a:off x="3687445" y="4661535"/>
            <a:ext cx="128651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broken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5" name="文本框 4" title=""/>
          <p:cNvSpPr txBox="1"/>
          <p:nvPr>
            <p:custDataLst>
              <p:tags r:id="rId2"/>
            </p:custDataLst>
          </p:nvPr>
        </p:nvSpPr>
        <p:spPr>
          <a:xfrm>
            <a:off x="6684010" y="5537200"/>
            <a:ext cx="263398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some shopping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6" name="文本框 17" title=""/>
          <p:cNvSpPr txBox="1"/>
          <p:nvPr>
            <p:custDataLst>
              <p:tags r:id="rId3"/>
            </p:custDataLst>
          </p:nvPr>
        </p:nvSpPr>
        <p:spPr>
          <a:xfrm>
            <a:off x="7684135" y="5946775"/>
            <a:ext cx="939165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tidy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3" name="左大括号 22" title=""/>
          <p:cNvSpPr/>
          <p:nvPr/>
        </p:nvSpPr>
        <p:spPr>
          <a:xfrm>
            <a:off x="5490210" y="5829935"/>
            <a:ext cx="80010" cy="60642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dvAuto="0"/>
      <p:bldP spid="19" grpId="1" advAuto="0"/>
      <p:bldP spid="20" grpId="2" advAuto="0"/>
      <p:bldP spid="21" grpId="3" advAuto="0"/>
      <p:bldP spid="45" grpId="4" advAuto="0"/>
      <p:bldP spid="46" grpId="5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 title=""/>
          <p:cNvGrpSpPr/>
          <p:nvPr/>
        </p:nvGrpSpPr>
        <p:grpSpPr>
          <a:xfrm>
            <a:off x="414020" y="2193290"/>
            <a:ext cx="11428730" cy="3709035"/>
            <a:chOff x="652" y="3454"/>
            <a:chExt cx="17998" cy="5841"/>
          </a:xfrm>
        </p:grpSpPr>
        <p:sp>
          <p:nvSpPr>
            <p:cNvPr id="1027" name="Rectangle 5"/>
            <p:cNvSpPr/>
            <p:nvPr/>
          </p:nvSpPr>
          <p:spPr>
            <a:xfrm>
              <a:off x="652" y="3454"/>
              <a:ext cx="16136" cy="58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AutoNum type="arabicPeriod"/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Volunteers share their skills and help people in the neighbourhood with different problems.               </a:t>
              </a:r>
              <a:r>
                <a:rPr lang="en-US" altLang="zh-CN" sz="2800" u="sng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endParaRPr lang="en-US" altLang="zh-CN" sz="2800" u="sng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2. Usually the volunteers have a meeting during the week.</a:t>
              </a:r>
              <a:r>
                <a:rPr lang="en-US" altLang="zh-CN" sz="2800" u="sng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</a:t>
              </a:r>
              <a:r>
                <a:rPr lang="en-US" altLang="zh-CN" sz="2800" u="sng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3. Simon wants to ask someone to fix his bicycle this weekend.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4. One of the volunteers is a computer engineer.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5. College students help the children do sport at the community centre.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6. Volunteers also help the old people.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Rectangle 5"/>
            <p:cNvSpPr/>
            <p:nvPr/>
          </p:nvSpPr>
          <p:spPr>
            <a:xfrm>
              <a:off x="16586" y="3454"/>
              <a:ext cx="2064" cy="584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______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______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______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______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______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______</a:t>
              </a:r>
              <a:endPara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文本框 1" title=""/>
          <p:cNvSpPr txBox="1"/>
          <p:nvPr/>
        </p:nvSpPr>
        <p:spPr>
          <a:xfrm>
            <a:off x="414020" y="868045"/>
            <a:ext cx="11252200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Read the conversation again, Write a T if a sentence is true or an F if it is false. Then correct the false ones.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7" name="Text Box 11" title=""/>
          <p:cNvSpPr txBox="1"/>
          <p:nvPr/>
        </p:nvSpPr>
        <p:spPr>
          <a:xfrm>
            <a:off x="6218555" y="3518535"/>
            <a:ext cx="2675255" cy="52197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60000"/>
                    <a:lumOff val="40000"/>
                  </a:schemeClr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weekend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50" name="Text Box 14" title=""/>
          <p:cNvSpPr txBox="1"/>
          <p:nvPr/>
        </p:nvSpPr>
        <p:spPr>
          <a:xfrm>
            <a:off x="5101590" y="4076700"/>
            <a:ext cx="2856230" cy="52197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60000"/>
                    <a:lumOff val="40000"/>
                  </a:schemeClr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check his laptop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354" name="Text Box 18" title=""/>
          <p:cNvSpPr txBox="1"/>
          <p:nvPr/>
        </p:nvSpPr>
        <p:spPr>
          <a:xfrm>
            <a:off x="5746750" y="5160645"/>
            <a:ext cx="1817370" cy="52197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60000"/>
                    <a:lumOff val="40000"/>
                  </a:schemeClr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  <a:buClrTx/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homework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3604" name="Text Box 4" title=""/>
          <p:cNvSpPr txBox="1"/>
          <p:nvPr/>
        </p:nvSpPr>
        <p:spPr>
          <a:xfrm>
            <a:off x="10957878" y="2787650"/>
            <a:ext cx="455613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05" name="Text Box 5" title=""/>
          <p:cNvSpPr txBox="1"/>
          <p:nvPr/>
        </p:nvSpPr>
        <p:spPr>
          <a:xfrm>
            <a:off x="10957878" y="3306445"/>
            <a:ext cx="455613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06" name="Text Box 6" title=""/>
          <p:cNvSpPr txBox="1"/>
          <p:nvPr/>
        </p:nvSpPr>
        <p:spPr>
          <a:xfrm>
            <a:off x="10969784" y="3825240"/>
            <a:ext cx="4318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990" name="Text Box 6" title=""/>
          <p:cNvSpPr txBox="1"/>
          <p:nvPr/>
        </p:nvSpPr>
        <p:spPr>
          <a:xfrm>
            <a:off x="10969784" y="4344035"/>
            <a:ext cx="4318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991" name="Text Box 7" title=""/>
          <p:cNvSpPr txBox="1"/>
          <p:nvPr/>
        </p:nvSpPr>
        <p:spPr>
          <a:xfrm>
            <a:off x="10969784" y="4862830"/>
            <a:ext cx="4318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992" name="Text Box 8" title=""/>
          <p:cNvSpPr txBox="1"/>
          <p:nvPr/>
        </p:nvSpPr>
        <p:spPr>
          <a:xfrm>
            <a:off x="10957878" y="5381625"/>
            <a:ext cx="455613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9" name="直接连接符 18" title=""/>
          <p:cNvCxnSpPr/>
          <p:nvPr/>
        </p:nvCxnSpPr>
        <p:spPr>
          <a:xfrm>
            <a:off x="6369685" y="3575050"/>
            <a:ext cx="2353310" cy="158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0" name="直接连接符 19" title=""/>
          <p:cNvCxnSpPr/>
          <p:nvPr/>
        </p:nvCxnSpPr>
        <p:spPr>
          <a:xfrm>
            <a:off x="5387340" y="4076700"/>
            <a:ext cx="2112645" cy="127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1" name="直接连接符 20" title=""/>
          <p:cNvCxnSpPr/>
          <p:nvPr/>
        </p:nvCxnSpPr>
        <p:spPr>
          <a:xfrm flipV="1">
            <a:off x="6172200" y="5124450"/>
            <a:ext cx="894080" cy="57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2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22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3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42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47" dur="5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5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62" dur="500"/>
                                        <p:tgtEl>
                                          <p:spTgt spid="169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4" grpId="0" advAuto="0"/>
      <p:bldP spid="153605" grpId="1" advAuto="0"/>
      <p:bldP spid="153606" grpId="2" advAuto="0"/>
      <p:bldP spid="169990" grpId="3" advAuto="0"/>
      <p:bldP spid="169991" grpId="4" advAuto="0"/>
      <p:bldP spid="169992" grpId="5" advAuto="0"/>
      <p:bldP spid="14347" grpId="6" advAuto="0"/>
      <p:bldP spid="14350" grpId="7" advAuto="0"/>
      <p:bldP spid="14354" grpId="8" advAuto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0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0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0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0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0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0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0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0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0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1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1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2.xml><?xml version="1.0" encoding="utf-8"?>
<p:tagLst xmlns:p="http://schemas.openxmlformats.org/presentationml/2006/main">
  <p:tag name="KSO_WM_DIAGRAM_VIRTUALLY_FRAME" val="{&quot;height&quot;:286.7,&quot;left&quot;:248.55,&quot;top&quot;:117.1,&quot;width&quot;:457}"/>
</p:tagLst>
</file>

<file path=ppt/tags/tag123.xml><?xml version="1.0" encoding="utf-8"?>
<p:tagLst xmlns:p="http://schemas.openxmlformats.org/presentationml/2006/main">
  <p:tag name="KSO_WM_DIAGRAM_VIRTUALLY_FRAME" val="{&quot;height&quot;:286.7,&quot;left&quot;:248.55,&quot;top&quot;:117.1,&quot;width&quot;:457}"/>
</p:tagLst>
</file>

<file path=ppt/tags/tag12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129.xml><?xml version="1.0" encoding="utf-8"?>
<p:tagLst xmlns:p="http://schemas.openxmlformats.org/presentationml/2006/main">
  <p:tag name="TABLE_ENDDRAG_ORIGIN_RECT" val="694*5"/>
  <p:tag name="TABLE_ENDDRAG_RECT" val="184*341*694*6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0.xml><?xml version="1.0" encoding="utf-8"?>
<p:tagLst xmlns:p="http://schemas.openxmlformats.org/presentationml/2006/main">
  <p:tag name="AS_NET" val="4.0.30319.42000"/>
  <p:tag name="AS_OS" val="Unix 3.10 unknown"/>
  <p:tag name="AS_RELEASE_DATE" val="2023.03.31"/>
  <p:tag name="AS_TITLE" val="Aspose.Slides for Java"/>
  <p:tag name="AS_VERSION" val="23.3"/>
  <p:tag name="COMMONDATA" val="eyJoZGlkIjoiMTExZjNmZjBlM2VhMmFmMTZkOWI5YmY5MjM2Mjc4NTQifQ==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6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7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7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7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7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7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7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7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7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7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7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8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8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8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8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8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8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8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8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8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9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9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9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9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9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9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9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9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9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Times New Roman"/>
        <a:ea typeface="微软雅黑"/>
        <a:cs typeface="Arial"/>
      </a:majorFont>
      <a:minorFont>
        <a:latin typeface="Times New Roman"/>
        <a:ea typeface="微软雅黑"/>
        <a:cs typeface="Arial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1_自定义设计方案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Times New Roman"/>
        <a:ea typeface="微软雅黑"/>
        <a:cs typeface="Arial"/>
      </a:majorFont>
      <a:minorFont>
        <a:latin typeface="Times New Roman"/>
        <a:ea typeface="微软雅黑"/>
        <a:cs typeface="Arial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Times New Roman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Times New Roman"/>
        <a:font script="Jpan" typeface="游ゴシック"/>
        <a:font script="Hang" typeface="맑은 고딕"/>
        <a:font script="Hans" typeface="等线"/>
        <a:font script="Hant" typeface="新細明體"/>
        <a:font script="Arab" typeface="Times New Roman"/>
        <a:font script="Hebr" typeface="Times New Roman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Times New Roman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Times New Roman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249</Paragraphs>
  <Slides>28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baseType="lpstr" size="47">
      <vt:lpstr>Arial</vt:lpstr>
      <vt:lpstr>Times New Roman</vt:lpstr>
      <vt:lpstr>微软雅黑</vt:lpstr>
      <vt:lpstr>Wingdings</vt:lpstr>
      <vt:lpstr>等线 Light</vt:lpstr>
      <vt:lpstr>等线</vt:lpstr>
      <vt:lpstr>Calibri Light</vt:lpstr>
      <vt:lpstr>Calibri</vt:lpstr>
      <vt:lpstr>Comic Sans MS</vt:lpstr>
      <vt:lpstr>獅尾四季春SC-Medium</vt:lpstr>
      <vt:lpstr>华文楷体</vt:lpstr>
      <vt:lpstr>汉仪超粗宋简</vt:lpstr>
      <vt:lpstr>宋体</vt:lpstr>
      <vt:lpstr>,isEnd</vt:lpstr>
      <vt:lpstr>思源黑体</vt:lpstr>
      <vt:lpstr>楷体</vt:lpstr>
      <vt:lpstr>_⨹_3_251e9</vt:lpstr>
      <vt:lpstr>_⨹_12_c2d1c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2025-02-06T11:16:35.247</cp:lastPrinted>
  <dcterms:created xsi:type="dcterms:W3CDTF">2025-02-06T11:16:35Z</dcterms:created>
  <dcterms:modified xsi:type="dcterms:W3CDTF">2025-02-06T03:16:35Z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