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51" r:id="rId3"/>
    <p:sldMasterId id="2147483653" r:id="rId4"/>
    <p:sldMasterId id="2147483655" r:id="rId5"/>
  </p:sldMasterIdLst>
  <p:notesMasterIdLst>
    <p:notesMasterId r:id="rId6"/>
  </p:notesMasterIdLst>
  <p:sldIdLst>
    <p:sldId id="523" r:id="rId7"/>
    <p:sldId id="387" r:id="rId8"/>
    <p:sldId id="573" r:id="rId9"/>
    <p:sldId id="571" r:id="rId10"/>
    <p:sldId id="603" r:id="rId11"/>
    <p:sldId id="604" r:id="rId12"/>
    <p:sldId id="605" r:id="rId13"/>
    <p:sldId id="606" r:id="rId14"/>
    <p:sldId id="607" r:id="rId15"/>
    <p:sldId id="608" r:id="rId16"/>
    <p:sldId id="583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404" r:id="rId25"/>
    <p:sldId id="423" r:id="rId26"/>
    <p:sldId id="504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Windows7" initials="W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78" autoAdjust="0"/>
    <p:restoredTop sz="81262" autoAdjust="0"/>
  </p:normalViewPr>
  <p:slideViewPr>
    <p:cSldViewPr snapToGrid="0" showGuides="1">
      <p:cViewPr varScale="1">
        <p:scale>
          <a:sx n="78" d="100"/>
          <a:sy n="78" d="100"/>
        </p:scale>
        <p:origin x="13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tags" Target="tags/tag6.xml" /><Relationship Id="rId29" Type="http://schemas.openxmlformats.org/officeDocument/2006/relationships/presProps" Target="presProps.xml" /><Relationship Id="rId3" Type="http://schemas.openxmlformats.org/officeDocument/2006/relationships/slideMaster" Target="slideMasters/slideMaster2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Master" Target="slideMasters/slideMaster3.xml" /><Relationship Id="rId5" Type="http://schemas.openxmlformats.org/officeDocument/2006/relationships/slideMaster" Target="slideMasters/slideMaster4.xml" /><Relationship Id="rId6" Type="http://schemas.openxmlformats.org/officeDocument/2006/relationships/notesMaster" Target="notesMasters/notes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1D7E0-DF08-40BB-8474-04A0187ACFB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F97B1-C024-4AB2-854B-6511F662CD5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4BC0E-799F-4A0C-95E8-D28300F2F4A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BDF45-310A-496A-9460-3EED420304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F97B1-C024-4AB2-854B-6511F662CD5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F97B1-C024-4AB2-854B-6511F662CD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F97B1-C024-4AB2-854B-6511F662CD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470104-8419-410C-9981-AF558B8FF61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17371-EEF4-476F-9DDD-58ED7894176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file:///D:\qq&#25991;&#20214;\712321467\Image\C2C\Image2\%7b75232B38-A165-1FB7-499C-2E1C792CACB5%7d.png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file:///D:\qq&#25991;&#20214;\712321467\Image\C2C\Image2\%7b75232B38-A165-1FB7-499C-2E1C792CACB5%7d.png" TargetMode="External" /><Relationship Id="rId4" Type="http://schemas.openxmlformats.org/officeDocument/2006/relationships/image" Target="../media/image1.png" /><Relationship Id="rId5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emf" /><Relationship Id="rId3" Type="http://schemas.openxmlformats.org/officeDocument/2006/relationships/image" Target="../media/image5.png" /><Relationship Id="rId4" Type="http://schemas.openxmlformats.org/officeDocument/2006/relationships/image" Target="file:///D:\qq&#25991;&#20214;\712321467\Image\C2C\Image2\%7b75232B38-A165-1FB7-499C-2E1C792CACB5%7d.png" TargetMode="External" /><Relationship Id="rId5" Type="http://schemas.openxmlformats.org/officeDocument/2006/relationships/image" Target="../media/image1.png" /><Relationship Id="rId6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emf" /><Relationship Id="rId3" Type="http://schemas.openxmlformats.org/officeDocument/2006/relationships/image" Target="file:///D:\qq&#25991;&#20214;\712321467\Image\C2C\Image2\%7b75232B38-A165-1FB7-499C-2E1C792CACB5%7d.png" TargetMode="External" /><Relationship Id="rId4" Type="http://schemas.openxmlformats.org/officeDocument/2006/relationships/image" Target="../media/image1.png" /><Relationship Id="rId5" Type="http://schemas.openxmlformats.org/officeDocument/2006/relationships/theme" Target="../theme/theme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3" y="0"/>
            <a:ext cx="12184193" cy="6858000"/>
          </a:xfrm>
          <a:prstGeom prst="rect">
            <a:avLst/>
          </a:prstGeom>
        </p:spPr>
      </p:pic>
      <p:pic>
        <p:nvPicPr>
          <p:cNvPr id="8" name="图片 1073743875" descr="学科网 zxxk.com" title="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rcRect l="7567" r="7567" b="12833"/>
          <a:stretch>
            <a:fillRect/>
          </a:stretch>
        </p:blipFill>
        <p:spPr>
          <a:xfrm>
            <a:off x="0" y="5241"/>
            <a:ext cx="12192001" cy="68580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5947" y="985361"/>
            <a:ext cx="11080106" cy="5170716"/>
            <a:chOff x="555947" y="843642"/>
            <a:chExt cx="11080106" cy="5170716"/>
          </a:xfrm>
        </p:grpSpPr>
        <p:sp>
          <p:nvSpPr>
            <p:cNvPr id="11" name="图文框 10"/>
            <p:cNvSpPr/>
            <p:nvPr/>
          </p:nvSpPr>
          <p:spPr>
            <a:xfrm>
              <a:off x="555947" y="843642"/>
              <a:ext cx="11080106" cy="5170716"/>
            </a:xfrm>
            <a:prstGeom prst="frame">
              <a:avLst>
                <a:gd name="adj1" fmla="val 35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23257" y="1302657"/>
              <a:ext cx="10145486" cy="4252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2063" y="4811716"/>
            <a:ext cx="6096984" cy="2090714"/>
          </a:xfrm>
          <a:prstGeom prst="rect">
            <a:avLst/>
          </a:prstGeom>
        </p:spPr>
      </p:pic>
      <p:pic>
        <p:nvPicPr>
          <p:cNvPr id="13" name="图片 1073743875" descr="学科网 zxxk.com" title="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l="7567" r="7567" b="1283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355599" y="260350"/>
            <a:ext cx="11480800" cy="6337300"/>
          </a:xfrm>
          <a:prstGeom prst="roundRect">
            <a:avLst>
              <a:gd name="adj" fmla="val 6377"/>
            </a:avLst>
          </a:prstGeom>
          <a:solidFill>
            <a:schemeClr val="bg1"/>
          </a:solidFill>
          <a:ln>
            <a:solidFill>
              <a:srgbClr val="97C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73743875" descr="学科网 zxxk.com" title="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4.xml" /><Relationship Id="rId3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3.jpeg" /><Relationship Id="rId3" Type="http://schemas.openxmlformats.org/officeDocument/2006/relationships/tags" Target="../tags/tag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.xml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3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4241738" y="2117452"/>
            <a:ext cx="552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DB5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字魂35号-经典雅黑" panose="00000500000000000000" pitchFamily="2" charset="-122"/>
              </a:rPr>
              <a:t>Neighbourhood</a:t>
            </a:r>
            <a:endParaRPr lang="zh-CN" altLang="en-US" sz="5400">
              <a:solidFill>
                <a:srgbClr val="DB5C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字魂35号-经典雅黑" panose="00000500000000000000" pitchFamily="2" charset="-122"/>
            </a:endParaRPr>
          </a:p>
        </p:txBody>
      </p:sp>
      <p:grpSp>
        <p:nvGrpSpPr>
          <p:cNvPr id="2" name="组合 1" title=""/>
          <p:cNvGrpSpPr/>
          <p:nvPr/>
        </p:nvGrpSpPr>
        <p:grpSpPr>
          <a:xfrm>
            <a:off x="4074753" y="3429000"/>
            <a:ext cx="6028663" cy="676894"/>
            <a:chOff x="4140096" y="3548265"/>
            <a:chExt cx="6028663" cy="676894"/>
          </a:xfrm>
        </p:grpSpPr>
        <p:sp>
          <p:nvSpPr>
            <p:cNvPr id="6" name="矩形: 圆角 5"/>
            <p:cNvSpPr/>
            <p:nvPr/>
          </p:nvSpPr>
          <p:spPr>
            <a:xfrm>
              <a:off x="4140096" y="3548265"/>
              <a:ext cx="6028663" cy="676894"/>
            </a:xfrm>
            <a:prstGeom prst="roundRect">
              <a:avLst/>
            </a:prstGeom>
            <a:solidFill>
              <a:srgbClr val="3CA0E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241738" y="3639901"/>
              <a:ext cx="5927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maranth" panose="02000503000000020004" pitchFamily="2" charset="-122"/>
                  <a:ea typeface="Amaranth" panose="02000503000000020004" pitchFamily="2" charset="-122"/>
                </a:rPr>
                <a:t>Reading</a:t>
              </a:r>
              <a:endParaRPr lang="zh-CN" altLang="en-US"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ranth" panose="02000503000000020004" pitchFamily="2" charset="-122"/>
                <a:ea typeface="Amaranth" panose="02000503000000020004" pitchFamily="2" charset="-122"/>
              </a:endParaRPr>
            </a:p>
          </p:txBody>
        </p:sp>
      </p:grpSp>
      <p:grpSp>
        <p:nvGrpSpPr>
          <p:cNvPr id="8" name="组合 7" title=""/>
          <p:cNvGrpSpPr/>
          <p:nvPr/>
        </p:nvGrpSpPr>
        <p:grpSpPr>
          <a:xfrm>
            <a:off x="1946692" y="1879600"/>
            <a:ext cx="1584204" cy="1549400"/>
            <a:chOff x="1962764" y="2309474"/>
            <a:chExt cx="1584204" cy="1549400"/>
          </a:xfrm>
        </p:grpSpPr>
        <p:sp>
          <p:nvSpPr>
            <p:cNvPr id="9" name="流程图: 接点 8"/>
            <p:cNvSpPr/>
            <p:nvPr/>
          </p:nvSpPr>
          <p:spPr>
            <a:xfrm>
              <a:off x="1962764" y="2309474"/>
              <a:ext cx="1549400" cy="1549400"/>
            </a:xfrm>
            <a:prstGeom prst="flowChartConnector">
              <a:avLst/>
            </a:prstGeom>
            <a:solidFill>
              <a:srgbClr val="3CA0E4"/>
            </a:solidFill>
            <a:ln>
              <a:noFill/>
            </a:ln>
            <a:effectLst>
              <a:outerShdw blurRad="279400" dist="38100" dir="8100000" sx="114000" sy="114000" algn="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6483" y="2751931"/>
              <a:ext cx="1540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Unit 2</a:t>
              </a:r>
              <a:endPara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407772" y="1311011"/>
            <a:ext cx="10602097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Volunteers share their skills and help people in the neighbourhood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with different problems.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Usually the volunteers have a meeting during the week.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Simon wants to ask someone to fix his bicycle this weekend.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 One of the volunteers is a computer engineer.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 College students help the children do sport at the community centre.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6 Volunteers also help the old people.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577679" y="356904"/>
            <a:ext cx="8961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>
                <a:latin typeface="Times New Roman" panose="02020603050405020304" pitchFamily="18" charset="0"/>
              </a:rPr>
              <a:t> Read the conversation again. Write a T if a sentence is true or an F if it is false. Then correct the false ones.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0560909" y="1804087"/>
            <a:ext cx="142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10560909" y="2558773"/>
            <a:ext cx="142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0560909" y="3252788"/>
            <a:ext cx="142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10560909" y="3946803"/>
            <a:ext cx="142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10560909" y="4598130"/>
            <a:ext cx="142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10560909" y="5326982"/>
            <a:ext cx="142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10954263" y="1804087"/>
            <a:ext cx="54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10954263" y="2601461"/>
            <a:ext cx="54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10938815" y="3252788"/>
            <a:ext cx="54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10938814" y="3946803"/>
            <a:ext cx="54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10954263" y="4588319"/>
            <a:ext cx="54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10974342" y="5336793"/>
            <a:ext cx="54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 title=""/>
          <p:cNvGrpSpPr/>
          <p:nvPr/>
        </p:nvGrpSpPr>
        <p:grpSpPr>
          <a:xfrm>
            <a:off x="6289590" y="2707765"/>
            <a:ext cx="2743199" cy="523220"/>
            <a:chOff x="6289590" y="2707765"/>
            <a:chExt cx="2728780" cy="523220"/>
          </a:xfrm>
        </p:grpSpPr>
        <p:sp>
          <p:nvSpPr>
            <p:cNvPr id="18" name="矩形 17"/>
            <p:cNvSpPr/>
            <p:nvPr/>
          </p:nvSpPr>
          <p:spPr>
            <a:xfrm>
              <a:off x="6289590" y="2707765"/>
              <a:ext cx="2298356" cy="523220"/>
            </a:xfrm>
            <a:prstGeom prst="rect">
              <a:avLst/>
            </a:prstGeom>
            <a:solidFill>
              <a:srgbClr val="97CC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23451" y="2738542"/>
              <a:ext cx="2594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the weekend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 title=""/>
          <p:cNvGrpSpPr/>
          <p:nvPr/>
        </p:nvGrpSpPr>
        <p:grpSpPr>
          <a:xfrm>
            <a:off x="6289590" y="3365406"/>
            <a:ext cx="1107215" cy="523220"/>
            <a:chOff x="6289590" y="2707765"/>
            <a:chExt cx="2298356" cy="523220"/>
          </a:xfrm>
        </p:grpSpPr>
        <p:sp>
          <p:nvSpPr>
            <p:cNvPr id="23" name="矩形 22"/>
            <p:cNvSpPr/>
            <p:nvPr/>
          </p:nvSpPr>
          <p:spPr>
            <a:xfrm>
              <a:off x="6289590" y="2707765"/>
              <a:ext cx="2298356" cy="523220"/>
            </a:xfrm>
            <a:prstGeom prst="rect">
              <a:avLst/>
            </a:prstGeom>
            <a:solidFill>
              <a:srgbClr val="97CC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23452" y="2738542"/>
              <a:ext cx="2036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 title=""/>
          <p:cNvGrpSpPr/>
          <p:nvPr/>
        </p:nvGrpSpPr>
        <p:grpSpPr>
          <a:xfrm>
            <a:off x="6087729" y="5206725"/>
            <a:ext cx="1640744" cy="523220"/>
            <a:chOff x="6289590" y="2707765"/>
            <a:chExt cx="2298356" cy="523220"/>
          </a:xfrm>
        </p:grpSpPr>
        <p:sp>
          <p:nvSpPr>
            <p:cNvPr id="26" name="矩形 25"/>
            <p:cNvSpPr/>
            <p:nvPr/>
          </p:nvSpPr>
          <p:spPr>
            <a:xfrm>
              <a:off x="6289590" y="2707765"/>
              <a:ext cx="2298356" cy="523220"/>
            </a:xfrm>
            <a:prstGeom prst="rect">
              <a:avLst/>
            </a:prstGeom>
            <a:solidFill>
              <a:srgbClr val="97CC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423452" y="2738542"/>
              <a:ext cx="2100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homework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直接连接符 28" title=""/>
          <p:cNvCxnSpPr/>
          <p:nvPr/>
        </p:nvCxnSpPr>
        <p:spPr>
          <a:xfrm>
            <a:off x="6289590" y="4775361"/>
            <a:ext cx="476413" cy="345989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dvAuto="0"/>
      <p:bldP spid="13" grpId="1" advAuto="0"/>
      <p:bldP spid="14" grpId="2" advAuto="0"/>
      <p:bldP spid="15" grpId="3" advAuto="0"/>
      <p:bldP spid="16" grpId="4" advAuto="0"/>
      <p:bldP spid="17" grpId="5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0" y="284589"/>
            <a:ext cx="2798625" cy="1480416"/>
          </a:xfrm>
          <a:prstGeom prst="rect">
            <a:avLst/>
          </a:prstGeom>
        </p:spPr>
      </p:pic>
      <p:sp>
        <p:nvSpPr>
          <p:cNvPr id="2" name="文本框 1" title=""/>
          <p:cNvSpPr txBox="1"/>
          <p:nvPr/>
        </p:nvSpPr>
        <p:spPr>
          <a:xfrm>
            <a:off x="502783" y="501577"/>
            <a:ext cx="272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800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465570" y="1765005"/>
            <a:ext cx="4691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latin typeface="Times New Roman" panose="02020603050405020304" pitchFamily="18" charset="0"/>
              </a:rPr>
              <a:t>1 They’re kind and </a:t>
            </a:r>
            <a:r>
              <a:rPr lang="en-US" altLang="zh-CN" sz="2800" b="1">
                <a:latin typeface="Times New Roman" panose="02020603050405020304" pitchFamily="18" charset="0"/>
              </a:rPr>
              <a:t>helpful</a:t>
            </a:r>
            <a:r>
              <a:rPr lang="en-US" altLang="zh-CN" sz="2800">
                <a:latin typeface="Times New Roman" panose="02020603050405020304" pitchFamily="18" charset="0"/>
              </a:rPr>
              <a:t>.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709723" y="2501142"/>
            <a:ext cx="1310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helpful</a:t>
            </a:r>
            <a:endParaRPr lang="zh-CN" altLang="en-US" sz="2800"/>
          </a:p>
        </p:txBody>
      </p:sp>
      <p:sp>
        <p:nvSpPr>
          <p:cNvPr id="8" name="文本框 7" title=""/>
          <p:cNvSpPr txBox="1"/>
          <p:nvPr/>
        </p:nvSpPr>
        <p:spPr>
          <a:xfrm>
            <a:off x="1900569" y="2501142"/>
            <a:ext cx="757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endParaRPr lang="zh-CN" altLang="en-US" sz="2800" i="1">
              <a:solidFill>
                <a:srgbClr val="FF0000"/>
              </a:solidFill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2562447" y="2501142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0" i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有帮助的</a:t>
            </a:r>
            <a:r>
              <a:rPr lang="en-US" altLang="zh-CN" sz="2800" b="0" i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800" b="0" i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有用的</a:t>
            </a:r>
            <a:r>
              <a:rPr lang="en-US" altLang="zh-CN" sz="2800" b="0" i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800" b="0" i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有益的</a:t>
            </a:r>
            <a:r>
              <a:rPr lang="en-US" altLang="zh-CN" sz="2800" b="0" i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800" b="0" i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愿意帮忙的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837314" y="3245421"/>
            <a:ext cx="6456621" cy="130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staff couldn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 have been more helpful.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职员们十分愿意帮忙。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dvAuto="0"/>
      <p:bldP spid="8" grpId="1" advAuto="0"/>
      <p:bldP spid="10" grpId="2" advAuto="0"/>
      <p:bldP spid="12" grpId="3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847946" y="671254"/>
            <a:ext cx="4723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2 </a:t>
            </a:r>
            <a:r>
              <a:rPr lang="en-US" altLang="zh-CN" sz="2800" b="1">
                <a:latin typeface="Times New Roman" panose="02020603050405020304" pitchFamily="18" charset="0"/>
              </a:rPr>
              <a:t>Some of </a:t>
            </a:r>
            <a:r>
              <a:rPr lang="en-US" altLang="zh-CN" sz="2800">
                <a:latin typeface="Times New Roman" panose="02020603050405020304" pitchFamily="18" charset="0"/>
              </a:rPr>
              <a:t>them are volunteers.</a:t>
            </a:r>
            <a:endParaRPr lang="zh-CN" altLang="en-US" sz="2800"/>
          </a:p>
        </p:txBody>
      </p:sp>
      <p:sp>
        <p:nvSpPr>
          <p:cNvPr id="5" name="文本框 4" title=""/>
          <p:cNvSpPr txBox="1"/>
          <p:nvPr/>
        </p:nvSpPr>
        <p:spPr>
          <a:xfrm>
            <a:off x="1124392" y="1287943"/>
            <a:ext cx="2894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Some of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其中一些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091164" y="1843077"/>
            <a:ext cx="817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作主语时，谓语动词的单复数取决于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后的名词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1124392" y="2398211"/>
            <a:ext cx="5701710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of my students are in the college now.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我的一些学生现在已经上大学了。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168252" y="3559168"/>
            <a:ext cx="3563236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of the work is done.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有的工作做好了。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692" y="3317814"/>
            <a:ext cx="4873752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6" grpId="1" advAuto="0"/>
      <p:bldP spid="7" grpId="2" advAuto="0"/>
      <p:bldP spid="8" grpId="3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99091" y="522399"/>
            <a:ext cx="5396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3 They </a:t>
            </a:r>
            <a:r>
              <a:rPr lang="en-US" altLang="zh-CN" sz="2400" b="1">
                <a:latin typeface="Times New Roman" panose="02020603050405020304" pitchFamily="18" charset="0"/>
              </a:rPr>
              <a:t>help</a:t>
            </a:r>
            <a:r>
              <a:rPr lang="en-US" altLang="zh-CN" sz="2400">
                <a:latin typeface="Times New Roman" panose="02020603050405020304" pitchFamily="18" charset="0"/>
              </a:rPr>
              <a:t> us </a:t>
            </a:r>
            <a:r>
              <a:rPr lang="en-US" altLang="zh-CN" sz="2400" b="1">
                <a:latin typeface="Times New Roman" panose="02020603050405020304" pitchFamily="18" charset="0"/>
              </a:rPr>
              <a:t>with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all kinds of </a:t>
            </a:r>
            <a:r>
              <a:rPr lang="en-US" altLang="zh-CN" sz="2400">
                <a:latin typeface="Times New Roman" panose="02020603050405020304" pitchFamily="18" charset="0"/>
              </a:rPr>
              <a:t>problems.</a:t>
            </a:r>
            <a:endParaRPr lang="zh-CN" altLang="en-US" sz="2400"/>
          </a:p>
        </p:txBody>
      </p:sp>
      <p:sp>
        <p:nvSpPr>
          <p:cNvPr id="4" name="文本框 3" title=""/>
          <p:cNvSpPr txBox="1"/>
          <p:nvPr/>
        </p:nvSpPr>
        <p:spPr>
          <a:xfrm>
            <a:off x="975538" y="984064"/>
            <a:ext cx="2554472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help sb. with sth.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帮助某人做某事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074774" y="2002612"/>
            <a:ext cx="5021226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I can help you with your housework.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我可以帮你做家务。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1088951" y="3136577"/>
            <a:ext cx="2327645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all kinds of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各种各样的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1088952" y="4325365"/>
            <a:ext cx="6258146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There are different kinds of flowers in the park.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公园里有各种各样的花。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3606208"/>
            <a:ext cx="2688265" cy="2688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  <p:bldP spid="5" grpId="1" advAuto="0"/>
      <p:bldP spid="9" grpId="2" advAuto="0"/>
      <p:bldP spid="11" grpId="3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45927" y="522399"/>
            <a:ext cx="6679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4 Are you going to </a:t>
            </a:r>
            <a:r>
              <a:rPr lang="en-US" altLang="zh-CN" sz="2400" b="1">
                <a:latin typeface="Times New Roman" panose="02020603050405020304" pitchFamily="18" charset="0"/>
              </a:rPr>
              <a:t>ask for </a:t>
            </a:r>
            <a:r>
              <a:rPr lang="en-US" altLang="zh-CN" sz="2400">
                <a:latin typeface="Times New Roman" panose="02020603050405020304" pitchFamily="18" charset="0"/>
              </a:rPr>
              <a:t>help this weekend?</a:t>
            </a:r>
            <a:endParaRPr lang="zh-CN" altLang="en-US" sz="2400"/>
          </a:p>
        </p:txBody>
      </p:sp>
      <p:sp>
        <p:nvSpPr>
          <p:cNvPr id="5" name="文本框 4" title=""/>
          <p:cNvSpPr txBox="1"/>
          <p:nvPr/>
        </p:nvSpPr>
        <p:spPr>
          <a:xfrm>
            <a:off x="1028700" y="1139088"/>
            <a:ext cx="4447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ask for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请求，要求；寻找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936551" y="1662308"/>
            <a:ext cx="6229793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You can ask for help when you need.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你可以在需要的时候寻求帮助。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068572" y="3059668"/>
            <a:ext cx="3173819" cy="130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ask sb. to do sth.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请某人做某事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1068572" y="4476199"/>
            <a:ext cx="6384851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going to ask a computer engineer to check it.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我要请一位计算机工程师检查一下。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585" y="2696413"/>
            <a:ext cx="3332864" cy="3332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  <p:bldP spid="6" grpId="1" advAuto="0"/>
      <p:bldP spid="8" grpId="2" advAuto="0"/>
      <p:bldP spid="10" grpId="3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645927" y="522399"/>
            <a:ext cx="6679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5 There’s something wrong with my laptop.</a:t>
            </a:r>
            <a:endParaRPr lang="zh-CN" altLang="en-US" sz="2800"/>
          </a:p>
        </p:txBody>
      </p:sp>
      <p:sp>
        <p:nvSpPr>
          <p:cNvPr id="3" name="文本框 2" title=""/>
          <p:cNvSpPr txBox="1"/>
          <p:nvPr/>
        </p:nvSpPr>
        <p:spPr>
          <a:xfrm>
            <a:off x="851489" y="1005779"/>
            <a:ext cx="5531589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There’s something wrong with sth.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坏了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有问题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851489" y="2157531"/>
            <a:ext cx="6679905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There’s something wrong with my bike.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我自行车有点问题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645927" y="3698959"/>
            <a:ext cx="10047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</a:rPr>
              <a:t>6 My sister Annie’s bicycle is </a:t>
            </a:r>
            <a:r>
              <a:rPr lang="en-US" altLang="zh-CN" sz="2400" b="1">
                <a:latin typeface="Times New Roman" panose="02020603050405020304" pitchFamily="18" charset="0"/>
              </a:rPr>
              <a:t>broken</a:t>
            </a:r>
            <a:r>
              <a:rPr lang="en-US" altLang="zh-CN" sz="2400">
                <a:latin typeface="Times New Roman" panose="02020603050405020304" pitchFamily="18" charset="0"/>
              </a:rPr>
              <a:t>, so she’s going to </a:t>
            </a:r>
            <a:r>
              <a:rPr lang="en-US" altLang="zh-CN" sz="2400" b="1">
                <a:latin typeface="Times New Roman" panose="02020603050405020304" pitchFamily="18" charset="0"/>
              </a:rPr>
              <a:t>have</a:t>
            </a:r>
            <a:r>
              <a:rPr lang="en-US" altLang="zh-CN" sz="2400">
                <a:latin typeface="Times New Roman" panose="02020603050405020304" pitchFamily="18" charset="0"/>
              </a:rPr>
              <a:t> someone </a:t>
            </a:r>
            <a:r>
              <a:rPr lang="en-US" altLang="zh-CN" sz="2400" b="1">
                <a:latin typeface="Times New Roman" panose="02020603050405020304" pitchFamily="18" charset="0"/>
              </a:rPr>
              <a:t>repair</a:t>
            </a:r>
            <a:r>
              <a:rPr lang="en-US" altLang="zh-CN" sz="2400">
                <a:latin typeface="Times New Roman" panose="02020603050405020304" pitchFamily="18" charset="0"/>
              </a:rPr>
              <a:t> it.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851489" y="4160624"/>
            <a:ext cx="2175916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sb. do sth.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让某人做某事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851489" y="5218228"/>
            <a:ext cx="5531589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hair is long, I’ll have someone cut it.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我的头发很长，我会请人剪的。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6383079" y="4320094"/>
            <a:ext cx="2402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broken adj.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坏的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dvAuto="0"/>
      <p:bldP spid="4" grpId="1" advAuto="0"/>
      <p:bldP spid="6" grpId="2" advAuto="0"/>
      <p:bldP spid="7" grpId="3" advAuto="0"/>
      <p:bldP spid="8" grpId="4" advAuto="0"/>
      <p:bldP spid="10" grpId="5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63029" y="550561"/>
            <a:ext cx="8306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latin typeface="Times New Roman" panose="02020603050405020304" pitchFamily="18" charset="0"/>
              </a:rPr>
              <a:t>7 Some college students </a:t>
            </a:r>
            <a:r>
              <a:rPr lang="en-US" altLang="zh-CN" sz="2800" b="1">
                <a:latin typeface="Times New Roman" panose="02020603050405020304" pitchFamily="18" charset="0"/>
              </a:rPr>
              <a:t>are willing to </a:t>
            </a:r>
            <a:r>
              <a:rPr lang="en-US" altLang="zh-CN" sz="2800">
                <a:latin typeface="Times New Roman" panose="02020603050405020304" pitchFamily="18" charset="0"/>
              </a:rPr>
              <a:t>help.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1084304" y="974809"/>
            <a:ext cx="3388841" cy="130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 willing to do sth.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愿意做某事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107471" y="2252016"/>
            <a:ext cx="5182118" cy="130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willing to teach you English.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我愿意教你英语。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886597" y="3899242"/>
            <a:ext cx="6342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latin typeface="Times New Roman" panose="02020603050405020304" pitchFamily="18" charset="0"/>
              </a:rPr>
              <a:t>8 Do the old people get any help </a:t>
            </a:r>
            <a:r>
              <a:rPr lang="en-US" altLang="zh-CN" sz="2800" b="1">
                <a:latin typeface="Times New Roman" panose="02020603050405020304" pitchFamily="18" charset="0"/>
              </a:rPr>
              <a:t>as well</a:t>
            </a:r>
            <a:r>
              <a:rPr lang="en-US" altLang="zh-CN" sz="2800">
                <a:latin typeface="Times New Roman" panose="02020603050405020304" pitchFamily="18" charset="0"/>
              </a:rPr>
              <a:t>?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1107471" y="4504901"/>
            <a:ext cx="3130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as well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也、还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  <p:bldP spid="5" grpId="1" advAuto="0"/>
      <p:bldP spid="7" grpId="2" advAuto="0"/>
      <p:bldP spid="9" grpId="3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805764" y="446556"/>
            <a:ext cx="105804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</a:rPr>
              <a:t>C </a:t>
            </a:r>
            <a:r>
              <a:rPr lang="en-US" altLang="zh-CN" sz="2800" b="1">
                <a:latin typeface="Times New Roman" panose="02020603050405020304" pitchFamily="18" charset="0"/>
              </a:rPr>
              <a:t>Simon’s community centre needs more volunteers to help. Complete the centre’s notice with the correct forms of the words and phrases in the box below.</a:t>
            </a:r>
            <a:endParaRPr lang="zh-CN" altLang="en-US" sz="2800" b="1"/>
          </a:p>
        </p:txBody>
      </p:sp>
      <p:sp>
        <p:nvSpPr>
          <p:cNvPr id="5" name="文本框 4" title=""/>
          <p:cNvSpPr txBox="1"/>
          <p:nvPr/>
        </p:nvSpPr>
        <p:spPr>
          <a:xfrm>
            <a:off x="805764" y="2803369"/>
            <a:ext cx="9790670" cy="371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need you!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you have any free time? Are you (1)___________ help others? Why not be a(n) (2)___________ at our community centre? There are many ways to help!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Planning parties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people here are all very nice. A tea party or a day out together will be great for (3)___________ to know more about each other. Join us and we can plan these activities together!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2316120" y="1879998"/>
            <a:ext cx="6769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</a:rPr>
              <a:t>college</a:t>
            </a:r>
            <a:r>
              <a:rPr lang="zh-CN" altLang="en-US" sz="2400">
                <a:latin typeface="Times New Roman" panose="02020603050405020304" pitchFamily="18" charset="0"/>
              </a:rPr>
              <a:t>      </a:t>
            </a:r>
            <a:r>
              <a:rPr lang="en-US" altLang="zh-CN" sz="2400">
                <a:latin typeface="Times New Roman" panose="02020603050405020304" pitchFamily="18" charset="0"/>
              </a:rPr>
              <a:t>community         engineer         neighbour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400">
                <a:latin typeface="Times New Roman" panose="02020603050405020304" pitchFamily="18" charset="0"/>
              </a:rPr>
              <a:t>repair</a:t>
            </a:r>
            <a:r>
              <a:rPr lang="zh-CN" altLang="en-US" sz="2400">
                <a:latin typeface="Times New Roman" panose="02020603050405020304" pitchFamily="18" charset="0"/>
              </a:rPr>
              <a:t>        </a:t>
            </a:r>
            <a:r>
              <a:rPr lang="en-US" altLang="zh-CN" sz="2400">
                <a:latin typeface="Times New Roman" panose="02020603050405020304" pitchFamily="18" charset="0"/>
              </a:rPr>
              <a:t>tidy</a:t>
            </a:r>
            <a:r>
              <a:rPr lang="zh-CN" altLang="en-US" sz="2400">
                <a:latin typeface="Times New Roman" panose="02020603050405020304" pitchFamily="18" charset="0"/>
              </a:rPr>
              <a:t>                      </a:t>
            </a:r>
            <a:r>
              <a:rPr lang="en-US" altLang="zh-CN" sz="2400">
                <a:latin typeface="Times New Roman" panose="02020603050405020304" pitchFamily="18" charset="0"/>
              </a:rPr>
              <a:t>volunteer</a:t>
            </a:r>
            <a:r>
              <a:rPr lang="zh-CN" altLang="en-US" sz="2400">
                <a:latin typeface="Times New Roman" panose="02020603050405020304" pitchFamily="18" charset="0"/>
              </a:rPr>
              <a:t>        </a:t>
            </a:r>
            <a:r>
              <a:rPr lang="en-US" altLang="zh-CN" sz="2400">
                <a:latin typeface="Times New Roman" panose="02020603050405020304" pitchFamily="18" charset="0"/>
              </a:rPr>
              <a:t>willing to</a:t>
            </a:r>
            <a:endParaRPr lang="zh-CN" altLang="en-US" sz="2400"/>
          </a:p>
        </p:txBody>
      </p:sp>
      <p:sp>
        <p:nvSpPr>
          <p:cNvPr id="11" name="文本框 10" title=""/>
          <p:cNvSpPr txBox="1"/>
          <p:nvPr/>
        </p:nvSpPr>
        <p:spPr>
          <a:xfrm>
            <a:off x="5980157" y="3307647"/>
            <a:ext cx="1470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willing to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2023419" y="3861686"/>
            <a:ext cx="1510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volunteer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2406478" y="5473701"/>
            <a:ext cx="1584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neighbours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dvAuto="0"/>
      <p:bldP spid="13" grpId="1" advAuto="0"/>
      <p:bldP spid="15" grpId="2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473675" y="1023712"/>
            <a:ext cx="11042822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Helping hands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Are you a computer (4)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? Do you know how to fix a laptop?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Or can you (5)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</a:t>
            </a:r>
            <a:r>
              <a:rPr lang="en-US" altLang="zh-CN" sz="2400">
                <a:latin typeface="Times New Roman" panose="02020603050405020304" pitchFamily="18" charset="0"/>
              </a:rPr>
              <a:t>things like a broken bike? Or are you a(n)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(6)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</a:t>
            </a:r>
            <a:r>
              <a:rPr lang="en-US" altLang="zh-CN" sz="2400">
                <a:latin typeface="Times New Roman" panose="02020603050405020304" pitchFamily="18" charset="0"/>
              </a:rPr>
              <a:t>student? Do you want to help kids with their homework?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Or would you like to help the old people (7)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their flats? We need volunteers like these. Join us and give back to our community.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Let’s clean up!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We are very lucky to live in such a lovely neighbourhood. Let’s keep it looking nice. Can you join us to clean up the park in our (8)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this Saturday morning?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Please email us to be a part of our team. We are happy to have you with us any time.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2204909" y="268341"/>
            <a:ext cx="6769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</a:rPr>
              <a:t>college</a:t>
            </a:r>
            <a:r>
              <a:rPr lang="zh-CN" altLang="en-US" sz="2400">
                <a:latin typeface="Times New Roman" panose="02020603050405020304" pitchFamily="18" charset="0"/>
              </a:rPr>
              <a:t>      </a:t>
            </a:r>
            <a:r>
              <a:rPr lang="en-US" altLang="zh-CN" sz="2400">
                <a:latin typeface="Times New Roman" panose="02020603050405020304" pitchFamily="18" charset="0"/>
              </a:rPr>
              <a:t>community         engineer         neighbour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400">
                <a:latin typeface="Times New Roman" panose="02020603050405020304" pitchFamily="18" charset="0"/>
              </a:rPr>
              <a:t>repair</a:t>
            </a:r>
            <a:r>
              <a:rPr lang="zh-CN" altLang="en-US" sz="2400">
                <a:latin typeface="Times New Roman" panose="02020603050405020304" pitchFamily="18" charset="0"/>
              </a:rPr>
              <a:t>        </a:t>
            </a:r>
            <a:r>
              <a:rPr lang="en-US" altLang="zh-CN" sz="2400">
                <a:latin typeface="Times New Roman" panose="02020603050405020304" pitchFamily="18" charset="0"/>
              </a:rPr>
              <a:t>tidy</a:t>
            </a:r>
            <a:r>
              <a:rPr lang="zh-CN" altLang="en-US" sz="2400">
                <a:latin typeface="Times New Roman" panose="02020603050405020304" pitchFamily="18" charset="0"/>
              </a:rPr>
              <a:t>                      </a:t>
            </a:r>
            <a:r>
              <a:rPr lang="en-US" altLang="zh-CN" sz="2400">
                <a:latin typeface="Times New Roman" panose="02020603050405020304" pitchFamily="18" charset="0"/>
              </a:rPr>
              <a:t>volunteer</a:t>
            </a:r>
            <a:r>
              <a:rPr lang="zh-CN" altLang="en-US" sz="2400">
                <a:latin typeface="Times New Roman" panose="02020603050405020304" pitchFamily="18" charset="0"/>
              </a:rPr>
              <a:t>        </a:t>
            </a:r>
            <a:r>
              <a:rPr lang="en-US" altLang="zh-CN" sz="2400">
                <a:latin typeface="Times New Roman" panose="02020603050405020304" pitchFamily="18" charset="0"/>
              </a:rPr>
              <a:t>willing to</a:t>
            </a:r>
            <a:endParaRPr lang="zh-CN" altLang="en-US" sz="2400"/>
          </a:p>
        </p:txBody>
      </p:sp>
      <p:sp>
        <p:nvSpPr>
          <p:cNvPr id="6" name="文本框 5" title=""/>
          <p:cNvSpPr txBox="1"/>
          <p:nvPr/>
        </p:nvSpPr>
        <p:spPr>
          <a:xfrm>
            <a:off x="3568015" y="1694757"/>
            <a:ext cx="1362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engineer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2707163" y="2224207"/>
            <a:ext cx="1362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repair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9935864" y="2200688"/>
            <a:ext cx="1362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college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2460026" y="3345020"/>
            <a:ext cx="1362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tidy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6277232" y="5541670"/>
            <a:ext cx="1573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community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dvAuto="0"/>
      <p:bldP spid="7" grpId="1" advAuto="0"/>
      <p:bldP spid="8" grpId="2" advAuto="0"/>
      <p:bldP spid="9" grpId="3" advAuto="0"/>
      <p:bldP spid="10" grpId="4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>
            <p:custDataLst>
              <p:tags r:id="rId2"/>
            </p:custDataLst>
          </p:nvPr>
        </p:nvSpPr>
        <p:spPr>
          <a:xfrm>
            <a:off x="412750" y="392430"/>
            <a:ext cx="27647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48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彩云" panose="02010800040101010101" charset="-122"/>
                <a:ea typeface="华文彩云" panose="02010800040101010101" charset="-122"/>
                <a:cs typeface="+mn-ea"/>
                <a:sym typeface="Times New Roman" panose="02020603050405020304" pitchFamily="18" charset="0"/>
              </a:rPr>
              <a:t>Summary</a:t>
            </a:r>
            <a:endParaRPr lang="zh-CN" altLang="en-US" sz="48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彩云" panose="02010800040101010101" charset="-122"/>
              <a:ea typeface="华文彩云" panose="02010800040101010101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851770" y="1352811"/>
            <a:ext cx="185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◆重点词汇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989992" y="1876031"/>
            <a:ext cx="10118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</a:rPr>
              <a:t>college, community, engineer, neighbour,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repair, tidy, volunteer, willing to,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ask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for,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as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well,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all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kinds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of</a:t>
            </a:r>
            <a:endParaRPr lang="zh-CN" altLang="en-US" sz="2400"/>
          </a:p>
        </p:txBody>
      </p:sp>
      <p:sp>
        <p:nvSpPr>
          <p:cNvPr id="3" name="文本框 2" title=""/>
          <p:cNvSpPr txBox="1"/>
          <p:nvPr/>
        </p:nvSpPr>
        <p:spPr>
          <a:xfrm>
            <a:off x="868219" y="2707028"/>
            <a:ext cx="185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◆课文内容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676" y="3360684"/>
            <a:ext cx="4321618" cy="300259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icture 2" title="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65" y="1695457"/>
            <a:ext cx="43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 title=""/>
          <p:cNvSpPr txBox="1"/>
          <p:nvPr/>
        </p:nvSpPr>
        <p:spPr>
          <a:xfrm>
            <a:off x="429675" y="369449"/>
            <a:ext cx="403389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4800" noProof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华文彩云" panose="02010800040101010101" charset="-122"/>
                <a:ea typeface="华文彩云" panose="02010800040101010101" charset="-122"/>
                <a:cs typeface="+mn-ea"/>
                <a:sym typeface="Times New Roman" panose="02020603050405020304" pitchFamily="18" charset="0"/>
              </a:rPr>
              <a:t>Learning aims</a:t>
            </a:r>
            <a:endParaRPr lang="zh-CN" altLang="en-US" sz="4800" noProof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华文彩云" panose="02010800040101010101" charset="-122"/>
              <a:ea typeface="华文彩云" panose="02010800040101010101" charset="-122"/>
              <a:cs typeface="+mn-ea"/>
              <a:sym typeface="Times New Roman" panose="02020603050405020304" pitchFamily="18" charset="0"/>
            </a:endParaRPr>
          </a:p>
        </p:txBody>
      </p:sp>
      <p:pic>
        <p:nvPicPr>
          <p:cNvPr id="3" name="Picture 2" title="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65" y="3334341"/>
            <a:ext cx="43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title="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65" y="4654242"/>
            <a:ext cx="43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 title=""/>
          <p:cNvSpPr/>
          <p:nvPr/>
        </p:nvSpPr>
        <p:spPr>
          <a:xfrm>
            <a:off x="2224202" y="3287043"/>
            <a:ext cx="5760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能用英语介绍社区中心的活动内容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 title=""/>
          <p:cNvSpPr/>
          <p:nvPr/>
        </p:nvSpPr>
        <p:spPr>
          <a:xfrm>
            <a:off x="2229338" y="1550598"/>
            <a:ext cx="7403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能正确运用本课时的重点词汇，如</a:t>
            </a:r>
            <a:r>
              <a:rPr lang="en-US" altLang="zh-CN" sz="28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helpful</a:t>
            </a:r>
            <a:r>
              <a:rPr lang="zh-CN" altLang="en-US" sz="28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volunteer, skill, all kinds of, laptop, computer engineer, check, repair, college student</a:t>
            </a:r>
            <a:r>
              <a:rPr lang="zh-CN" altLang="en-US" sz="28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endParaRPr lang="zh-CN" altLang="zh-CN" sz="28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2283567" y="4606944"/>
            <a:ext cx="5605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能建立邻里间互帮互助的理念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title="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52" t="6932" r="2595" b="4400"/>
          <a:stretch>
            <a:fillRect/>
          </a:stretch>
        </p:blipFill>
        <p:spPr>
          <a:xfrm>
            <a:off x="10190480" y="233045"/>
            <a:ext cx="1488440" cy="934085"/>
          </a:xfrm>
          <a:prstGeom prst="rect">
            <a:avLst/>
          </a:prstGeom>
        </p:spPr>
      </p:pic>
      <p:sp>
        <p:nvSpPr>
          <p:cNvPr id="12" name="文本框 11" title=""/>
          <p:cNvSpPr txBox="1"/>
          <p:nvPr>
            <p:custDataLst>
              <p:tags r:id="rId3"/>
            </p:custDataLst>
          </p:nvPr>
        </p:nvSpPr>
        <p:spPr>
          <a:xfrm>
            <a:off x="412750" y="233045"/>
            <a:ext cx="27647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48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彩云" panose="02010800040101010101" charset="-122"/>
                <a:ea typeface="华文彩云" panose="02010800040101010101" charset="-122"/>
                <a:cs typeface="+mn-ea"/>
                <a:sym typeface="Times New Roman" panose="02020603050405020304" pitchFamily="18" charset="0"/>
              </a:rPr>
              <a:t>Exercise</a:t>
            </a:r>
            <a:endParaRPr lang="zh-CN" altLang="en-US" sz="48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彩云" panose="02010800040101010101" charset="-122"/>
              <a:ea typeface="华文彩云" panose="02010800040101010101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513080" y="996277"/>
            <a:ext cx="6097772" cy="59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一、用括号内所给单词适当形式填空。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607828" y="1439433"/>
            <a:ext cx="10231179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indent="-447675" defTabSz="914400">
              <a:lnSpc>
                <a:spcPct val="150000"/>
              </a:lnSpc>
              <a:buClrTx/>
              <a:buSzTx/>
              <a:buFontTx/>
              <a:tabLst>
                <a:tab pos="4935220"/>
              </a:tabLst>
              <a:defRPr/>
            </a:pPr>
            <a:r>
              <a:rPr lang="en-US" altLang="zh-CN" sz="2800" noProof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1. Most of _______(our) spend lots of time doing homework.</a:t>
            </a:r>
            <a:endParaRPr kumimoji="0" lang="en-US" altLang="zh-CN" sz="2800" kern="1200" cap="none" spc="0" normalizeH="0" baseline="0" noProof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2800" noProof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2. —Can I have a new schoolbag, mum?</a:t>
            </a:r>
            <a:endParaRPr kumimoji="0" lang="en-US" altLang="zh-CN" sz="2800" kern="1200" cap="none" spc="0" normalizeH="0" baseline="0" noProof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2800" noProof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—The old one is _________(break).</a:t>
            </a:r>
            <a:endParaRPr lang="en-US" altLang="zh-CN" sz="2800" noProof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2800" kern="0" noProof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3. We want to have a ________(meet) in the afternoon.    </a:t>
            </a:r>
            <a:endParaRPr lang="en-US" altLang="zh-CN" sz="2800" kern="0" noProof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342900" marR="0" indent="-34290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kern="0" cap="none" spc="0" normalizeH="0" baseline="0" noProof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4. This is my _________(three) time to see the singer.</a:t>
            </a:r>
            <a:endParaRPr kumimoji="0" lang="en-US" altLang="zh-CN" sz="2800" kern="0" cap="none" spc="0" normalizeH="0" baseline="0" noProof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342900" marR="0" indent="-34290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kern="0" cap="none" spc="0" normalizeH="0" baseline="0" noProof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5. I think it’s going to be a ______(real) nice day tomorrow. </a:t>
            </a:r>
            <a:endParaRPr kumimoji="0" lang="en-US" altLang="zh-CN" sz="2800" kern="0" cap="none" spc="0" normalizeH="0" baseline="0" noProof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1" lang="en-US" altLang="zh-CN" sz="28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Will you do some _________(shop) with me this weekend?</a:t>
            </a:r>
            <a:endParaRPr kumimoji="1" lang="en-US" altLang="zh-CN" sz="2800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en-US" altLang="zh-CN" sz="28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Can you find any social _______(work) in your community centre?</a:t>
            </a:r>
            <a:endParaRPr lang="zh-CN" altLang="en-US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 title=""/>
          <p:cNvSpPr txBox="1"/>
          <p:nvPr/>
        </p:nvSpPr>
        <p:spPr>
          <a:xfrm>
            <a:off x="2673876" y="1599183"/>
            <a:ext cx="50366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us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 Box 5" title=""/>
          <p:cNvSpPr txBox="1"/>
          <p:nvPr/>
        </p:nvSpPr>
        <p:spPr>
          <a:xfrm>
            <a:off x="3780363" y="2884514"/>
            <a:ext cx="118173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broken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 Box 6" title=""/>
          <p:cNvSpPr txBox="1"/>
          <p:nvPr/>
        </p:nvSpPr>
        <p:spPr>
          <a:xfrm>
            <a:off x="3825994" y="3524698"/>
            <a:ext cx="133882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</a:lstStyle>
          <a:p>
            <a:r>
              <a:rPr lang="en-US" altLang="zh-CN"/>
              <a:t>meeting</a:t>
            </a:r>
            <a:endParaRPr lang="en-US" altLang="zh-CN"/>
          </a:p>
        </p:txBody>
      </p:sp>
      <p:sp>
        <p:nvSpPr>
          <p:cNvPr id="10" name="Text Box 7" title=""/>
          <p:cNvSpPr txBox="1"/>
          <p:nvPr/>
        </p:nvSpPr>
        <p:spPr>
          <a:xfrm>
            <a:off x="3039853" y="4162751"/>
            <a:ext cx="86273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third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Text Box 8" title=""/>
          <p:cNvSpPr txBox="1"/>
          <p:nvPr/>
        </p:nvSpPr>
        <p:spPr>
          <a:xfrm>
            <a:off x="4664524" y="4781317"/>
            <a:ext cx="100059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really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 Box 8" title=""/>
          <p:cNvSpPr txBox="1"/>
          <p:nvPr/>
        </p:nvSpPr>
        <p:spPr>
          <a:xfrm>
            <a:off x="3745042" y="5376838"/>
            <a:ext cx="150073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shopping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 Box 7" title=""/>
          <p:cNvSpPr txBox="1"/>
          <p:nvPr/>
        </p:nvSpPr>
        <p:spPr>
          <a:xfrm>
            <a:off x="4463509" y="6088971"/>
            <a:ext cx="134203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workers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 prLst="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 prLst="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dvAuto="0"/>
      <p:bldP spid="8" grpId="1" advAuto="0"/>
      <p:bldP spid="9" grpId="2" advAuto="0"/>
      <p:bldP spid="10" grpId="3" advAuto="0"/>
      <p:bldP spid="13" grpId="4" advAuto="0"/>
      <p:bldP spid="14" grpId="5" advAuto="0"/>
      <p:bldP spid="15" grpId="6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0661" y="1729509"/>
            <a:ext cx="8944202" cy="3398981"/>
          </a:xfrm>
          <a:prstGeom prst="rect">
            <a:avLst/>
          </a:prstGeom>
        </p:spPr>
      </p:pic>
      <p:sp>
        <p:nvSpPr>
          <p:cNvPr id="7" name="矩形 6" title=""/>
          <p:cNvSpPr/>
          <p:nvPr/>
        </p:nvSpPr>
        <p:spPr>
          <a:xfrm>
            <a:off x="5039128" y="1917974"/>
            <a:ext cx="2427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70AD47"/>
                </a:solidFill>
                <a:latin typeface="Comic Sans MS" panose="030f0702030302020204" pitchFamily="66" charset="0"/>
              </a:rPr>
              <a:t>Homework</a:t>
            </a:r>
            <a:endParaRPr lang="en-US" altLang="zh-CN" sz="3600" b="1">
              <a:solidFill>
                <a:srgbClr val="70AD47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2125362" y="2965622"/>
            <a:ext cx="816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Write down the things you can do for your community.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 Read the conversation loudly at home.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>
            <p:custDataLst>
              <p:tags r:id="rId2"/>
            </p:custDataLst>
          </p:nvPr>
        </p:nvSpPr>
        <p:spPr>
          <a:xfrm>
            <a:off x="412750" y="392430"/>
            <a:ext cx="23091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48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彩云" panose="02010800040101010101" charset="-122"/>
                <a:ea typeface="华文彩云" panose="02010800040101010101" charset="-122"/>
                <a:cs typeface="+mn-ea"/>
                <a:sym typeface="Times New Roman" panose="02020603050405020304" pitchFamily="18" charset="0"/>
              </a:rPr>
              <a:t>Lead in</a:t>
            </a:r>
            <a:endParaRPr lang="zh-CN" altLang="en-US" sz="48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彩云" panose="02010800040101010101" charset="-122"/>
              <a:ea typeface="华文彩云" panose="02010800040101010101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2" name="文本框 5" title=""/>
          <p:cNvSpPr txBox="1"/>
          <p:nvPr/>
        </p:nvSpPr>
        <p:spPr>
          <a:xfrm>
            <a:off x="5692295" y="1161090"/>
            <a:ext cx="1677987" cy="6445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3"/>
          <a:srcRect b="10108"/>
          <a:stretch>
            <a:fillRect/>
          </a:stretch>
        </p:blipFill>
        <p:spPr>
          <a:xfrm>
            <a:off x="3426929" y="865179"/>
            <a:ext cx="5969000" cy="3916045"/>
          </a:xfrm>
          <a:prstGeom prst="roundRect">
            <a:avLst/>
          </a:prstGeom>
        </p:spPr>
      </p:pic>
      <p:sp>
        <p:nvSpPr>
          <p:cNvPr id="6" name="文本框 5" title=""/>
          <p:cNvSpPr txBox="1"/>
          <p:nvPr/>
        </p:nvSpPr>
        <p:spPr>
          <a:xfrm>
            <a:off x="2812887" y="4554530"/>
            <a:ext cx="7437120" cy="11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near neighbour is better than a distant cousin.</a:t>
            </a:r>
            <a:endParaRPr lang="en-US" altLang="zh-CN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远亲不如近邻。</a:t>
            </a:r>
            <a:endParaRPr lang="zh-CN" altLang="en-US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3713951" y="5648634"/>
            <a:ext cx="5239383" cy="953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you have any neighbours?</a:t>
            </a:r>
            <a:endParaRPr lang="en-US" altLang="zh-CN" sz="2800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are your neighbours like?</a:t>
            </a:r>
            <a:endParaRPr lang="en-US" altLang="zh-CN" sz="2800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179300" y="12344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 prLst="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 prLst="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 prLst="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1434058" y="356683"/>
            <a:ext cx="1989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Activity 1</a:t>
            </a:r>
            <a:endParaRPr kumimoji="0" lang="en-US" altLang="zh-CN" sz="3200" b="1" kern="1200" cap="none" spc="0" normalizeH="0" baseline="0" noProof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3328369" y="387460"/>
            <a:ext cx="659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Learn to express activities in the community</a:t>
            </a:r>
            <a:endParaRPr lang="zh-CN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任意多边形: 形状 3" title=""/>
          <p:cNvSpPr/>
          <p:nvPr/>
        </p:nvSpPr>
        <p:spPr>
          <a:xfrm>
            <a:off x="745192" y="387460"/>
            <a:ext cx="645160" cy="616936"/>
          </a:xfrm>
          <a:custGeom>
            <a:gdLst>
              <a:gd name="connsiteX0" fmla="*/ 316167 w 645160"/>
              <a:gd name="connsiteY0" fmla="*/ 238 h 616936"/>
              <a:gd name="connsiteX1" fmla="*/ 310360 w 645160"/>
              <a:gd name="connsiteY1" fmla="*/ 4475 h 616936"/>
              <a:gd name="connsiteX2" fmla="*/ 189912 w 645160"/>
              <a:gd name="connsiteY2" fmla="*/ 158193 h 616936"/>
              <a:gd name="connsiteX3" fmla="*/ 7475 w 645160"/>
              <a:gd name="connsiteY3" fmla="*/ 229284 h 616936"/>
              <a:gd name="connsiteX4" fmla="*/ 1669 w 645160"/>
              <a:gd name="connsiteY4" fmla="*/ 233836 h 616936"/>
              <a:gd name="connsiteX5" fmla="*/ -450 w 645160"/>
              <a:gd name="connsiteY5" fmla="*/ 240584 h 616936"/>
              <a:gd name="connsiteX6" fmla="*/ 1669 w 645160"/>
              <a:gd name="connsiteY6" fmla="*/ 247567 h 616936"/>
              <a:gd name="connsiteX7" fmla="*/ 111523 w 645160"/>
              <a:gd name="connsiteY7" fmla="*/ 409211 h 616936"/>
              <a:gd name="connsiteX8" fmla="*/ 122509 w 645160"/>
              <a:gd name="connsiteY8" fmla="*/ 605066 h 616936"/>
              <a:gd name="connsiteX9" fmla="*/ 125255 w 645160"/>
              <a:gd name="connsiteY9" fmla="*/ 611814 h 616936"/>
              <a:gd name="connsiteX10" fmla="*/ 131062 w 645160"/>
              <a:gd name="connsiteY10" fmla="*/ 615816 h 616936"/>
              <a:gd name="connsiteX11" fmla="*/ 138045 w 645160"/>
              <a:gd name="connsiteY11" fmla="*/ 616130 h 616936"/>
              <a:gd name="connsiteX12" fmla="*/ 325975 w 645160"/>
              <a:gd name="connsiteY12" fmla="*/ 562065 h 616936"/>
              <a:gd name="connsiteX13" fmla="*/ 515082 w 645160"/>
              <a:gd name="connsiteY13" fmla="*/ 611814 h 616936"/>
              <a:gd name="connsiteX14" fmla="*/ 522379 w 645160"/>
              <a:gd name="connsiteY14" fmla="*/ 611500 h 616936"/>
              <a:gd name="connsiteX15" fmla="*/ 527872 w 645160"/>
              <a:gd name="connsiteY15" fmla="*/ 607263 h 616936"/>
              <a:gd name="connsiteX16" fmla="*/ 530305 w 645160"/>
              <a:gd name="connsiteY16" fmla="*/ 600515 h 616936"/>
              <a:gd name="connsiteX17" fmla="*/ 537053 w 645160"/>
              <a:gd name="connsiteY17" fmla="*/ 404659 h 616936"/>
              <a:gd name="connsiteX18" fmla="*/ 642906 w 645160"/>
              <a:gd name="connsiteY18" fmla="*/ 240270 h 616936"/>
              <a:gd name="connsiteX19" fmla="*/ 644710 w 645160"/>
              <a:gd name="connsiteY19" fmla="*/ 233286 h 616936"/>
              <a:gd name="connsiteX20" fmla="*/ 642592 w 645160"/>
              <a:gd name="connsiteY20" fmla="*/ 226538 h 616936"/>
              <a:gd name="connsiteX21" fmla="*/ 636785 w 645160"/>
              <a:gd name="connsiteY21" fmla="*/ 222301 h 616936"/>
              <a:gd name="connsiteX22" fmla="*/ 453171 w 645160"/>
              <a:gd name="connsiteY22" fmla="*/ 155839 h 616936"/>
              <a:gd name="connsiteX23" fmla="*/ 329349 w 645160"/>
              <a:gd name="connsiteY23" fmla="*/ 4161 h 616936"/>
              <a:gd name="connsiteX24" fmla="*/ 323543 w 645160"/>
              <a:gd name="connsiteY24" fmla="*/ 159 h 616936"/>
              <a:gd name="connsiteX25" fmla="*/ 316167 w 645160"/>
              <a:gd name="connsiteY25" fmla="*/ 238 h 616936"/>
              <a:gd name="connsiteX26" fmla="*/ 436065 w 645160"/>
              <a:gd name="connsiteY26" fmla="*/ 173808 h 616936"/>
              <a:gd name="connsiteX27" fmla="*/ 441558 w 645160"/>
              <a:gd name="connsiteY27" fmla="*/ 177496 h 616936"/>
              <a:gd name="connsiteX28" fmla="*/ 614187 w 645160"/>
              <a:gd name="connsiteY28" fmla="*/ 240034 h 616936"/>
              <a:gd name="connsiteX29" fmla="*/ 514768 w 645160"/>
              <a:gd name="connsiteY29" fmla="*/ 394616 h 616936"/>
              <a:gd name="connsiteX30" fmla="*/ 512649 w 645160"/>
              <a:gd name="connsiteY30" fmla="*/ 400736 h 616936"/>
              <a:gd name="connsiteX31" fmla="*/ 506529 w 645160"/>
              <a:gd name="connsiteY31" fmla="*/ 584350 h 616936"/>
              <a:gd name="connsiteX32" fmla="*/ 328721 w 645160"/>
              <a:gd name="connsiteY32" fmla="*/ 537662 h 616936"/>
              <a:gd name="connsiteX33" fmla="*/ 322287 w 645160"/>
              <a:gd name="connsiteY33" fmla="*/ 537662 h 616936"/>
              <a:gd name="connsiteX34" fmla="*/ 145970 w 645160"/>
              <a:gd name="connsiteY34" fmla="*/ 588274 h 616936"/>
              <a:gd name="connsiteX35" fmla="*/ 135613 w 645160"/>
              <a:gd name="connsiteY35" fmla="*/ 404659 h 616936"/>
              <a:gd name="connsiteX36" fmla="*/ 133494 w 645160"/>
              <a:gd name="connsiteY36" fmla="*/ 398539 h 616936"/>
              <a:gd name="connsiteX37" fmla="*/ 30388 w 645160"/>
              <a:gd name="connsiteY37" fmla="*/ 246312 h 616936"/>
              <a:gd name="connsiteX38" fmla="*/ 202153 w 645160"/>
              <a:gd name="connsiteY38" fmla="*/ 179536 h 616936"/>
              <a:gd name="connsiteX39" fmla="*/ 207332 w 645160"/>
              <a:gd name="connsiteY39" fmla="*/ 175848 h 616936"/>
              <a:gd name="connsiteX40" fmla="*/ 320168 w 645160"/>
              <a:gd name="connsiteY40" fmla="*/ 31232 h 616936"/>
              <a:gd name="connsiteX41" fmla="*/ 436065 w 645160"/>
              <a:gd name="connsiteY41" fmla="*/ 173808 h 6169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5160" h="616936">
                <a:moveTo>
                  <a:pt x="316167" y="238"/>
                </a:moveTo>
                <a:cubicBezTo>
                  <a:pt x="313734" y="1022"/>
                  <a:pt x="311772" y="2513"/>
                  <a:pt x="310360" y="4475"/>
                </a:cubicBezTo>
                <a:lnTo>
                  <a:pt x="189912" y="158193"/>
                </a:lnTo>
                <a:lnTo>
                  <a:pt x="7475" y="229284"/>
                </a:lnTo>
                <a:cubicBezTo>
                  <a:pt x="5043" y="230069"/>
                  <a:pt x="3081" y="231638"/>
                  <a:pt x="1669" y="233836"/>
                </a:cubicBezTo>
                <a:cubicBezTo>
                  <a:pt x="256" y="235876"/>
                  <a:pt x="-450" y="238073"/>
                  <a:pt x="-450" y="240584"/>
                </a:cubicBezTo>
                <a:cubicBezTo>
                  <a:pt x="-450" y="243016"/>
                  <a:pt x="256" y="245370"/>
                  <a:pt x="1669" y="247567"/>
                </a:cubicBezTo>
                <a:lnTo>
                  <a:pt x="111523" y="409211"/>
                </a:lnTo>
                <a:lnTo>
                  <a:pt x="122509" y="605066"/>
                </a:lnTo>
                <a:cubicBezTo>
                  <a:pt x="122744" y="607498"/>
                  <a:pt x="123607" y="609774"/>
                  <a:pt x="125255" y="611814"/>
                </a:cubicBezTo>
                <a:cubicBezTo>
                  <a:pt x="126667" y="613619"/>
                  <a:pt x="128629" y="614953"/>
                  <a:pt x="131062" y="615816"/>
                </a:cubicBezTo>
                <a:cubicBezTo>
                  <a:pt x="133337" y="616600"/>
                  <a:pt x="135613" y="616757"/>
                  <a:pt x="138045" y="616130"/>
                </a:cubicBezTo>
                <a:lnTo>
                  <a:pt x="325975" y="562065"/>
                </a:lnTo>
                <a:lnTo>
                  <a:pt x="515082" y="611814"/>
                </a:lnTo>
                <a:cubicBezTo>
                  <a:pt x="517514" y="612442"/>
                  <a:pt x="519947" y="612285"/>
                  <a:pt x="522379" y="611500"/>
                </a:cubicBezTo>
                <a:cubicBezTo>
                  <a:pt x="524655" y="610480"/>
                  <a:pt x="526460" y="609068"/>
                  <a:pt x="527872" y="607263"/>
                </a:cubicBezTo>
                <a:cubicBezTo>
                  <a:pt x="529285" y="605223"/>
                  <a:pt x="530148" y="603026"/>
                  <a:pt x="530305" y="600515"/>
                </a:cubicBezTo>
                <a:lnTo>
                  <a:pt x="537053" y="404659"/>
                </a:lnTo>
                <a:lnTo>
                  <a:pt x="642906" y="240270"/>
                </a:lnTo>
                <a:cubicBezTo>
                  <a:pt x="644161" y="237994"/>
                  <a:pt x="644710" y="235719"/>
                  <a:pt x="644710" y="233286"/>
                </a:cubicBezTo>
                <a:cubicBezTo>
                  <a:pt x="644710" y="230854"/>
                  <a:pt x="644004" y="228578"/>
                  <a:pt x="642592" y="226538"/>
                </a:cubicBezTo>
                <a:cubicBezTo>
                  <a:pt x="640944" y="224498"/>
                  <a:pt x="639061" y="223085"/>
                  <a:pt x="636785" y="222301"/>
                </a:cubicBezTo>
                <a:lnTo>
                  <a:pt x="453171" y="155839"/>
                </a:lnTo>
                <a:lnTo>
                  <a:pt x="329349" y="4161"/>
                </a:lnTo>
                <a:cubicBezTo>
                  <a:pt x="327701" y="2121"/>
                  <a:pt x="325818" y="787"/>
                  <a:pt x="323543" y="159"/>
                </a:cubicBezTo>
                <a:cubicBezTo>
                  <a:pt x="321110" y="-626"/>
                  <a:pt x="318678" y="-626"/>
                  <a:pt x="316167" y="238"/>
                </a:cubicBezTo>
                <a:moveTo>
                  <a:pt x="436065" y="173808"/>
                </a:moveTo>
                <a:cubicBezTo>
                  <a:pt x="437477" y="175456"/>
                  <a:pt x="439282" y="176633"/>
                  <a:pt x="441558" y="177496"/>
                </a:cubicBezTo>
                <a:lnTo>
                  <a:pt x="614187" y="240034"/>
                </a:lnTo>
                <a:lnTo>
                  <a:pt x="514768" y="394616"/>
                </a:lnTo>
                <a:cubicBezTo>
                  <a:pt x="513356" y="396420"/>
                  <a:pt x="512649" y="398461"/>
                  <a:pt x="512649" y="400736"/>
                </a:cubicBezTo>
                <a:lnTo>
                  <a:pt x="506529" y="584350"/>
                </a:lnTo>
                <a:lnTo>
                  <a:pt x="328721" y="537662"/>
                </a:lnTo>
                <a:cubicBezTo>
                  <a:pt x="326681" y="537034"/>
                  <a:pt x="324563" y="537034"/>
                  <a:pt x="322287" y="537662"/>
                </a:cubicBezTo>
                <a:lnTo>
                  <a:pt x="145970" y="588274"/>
                </a:lnTo>
                <a:lnTo>
                  <a:pt x="135613" y="404659"/>
                </a:lnTo>
                <a:cubicBezTo>
                  <a:pt x="135377" y="402384"/>
                  <a:pt x="134671" y="400422"/>
                  <a:pt x="133494" y="398539"/>
                </a:cubicBezTo>
                <a:lnTo>
                  <a:pt x="30388" y="246312"/>
                </a:lnTo>
                <a:lnTo>
                  <a:pt x="202153" y="179536"/>
                </a:lnTo>
                <a:cubicBezTo>
                  <a:pt x="204193" y="178751"/>
                  <a:pt x="205920" y="177496"/>
                  <a:pt x="207332" y="175848"/>
                </a:cubicBezTo>
                <a:lnTo>
                  <a:pt x="320168" y="31232"/>
                </a:lnTo>
                <a:lnTo>
                  <a:pt x="436065" y="173808"/>
                </a:lnTo>
                <a:close/>
              </a:path>
            </a:pathLst>
          </a:custGeom>
          <a:solidFill>
            <a:srgbClr val="FFCC00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" name="文本框 34824" title=""/>
          <p:cNvSpPr>
            <a:spLocks noChangeArrowheads="1"/>
          </p:cNvSpPr>
          <p:nvPr/>
        </p:nvSpPr>
        <p:spPr>
          <a:xfrm>
            <a:off x="1081420" y="1575524"/>
            <a:ext cx="8647371" cy="13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925"/>
              </a:spcBef>
              <a:spcAft>
                <a:spcPts val="120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Predict(预测)：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hat will Amy and Simon talk about?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Good neighbours</a:t>
            </a:r>
            <a:endParaRPr lang="en-US" altLang="zh-CN" sz="28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文本占位符 34829" title=""/>
          <p:cNvPicPr preferRelativeResize="0"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920" y="3461702"/>
            <a:ext cx="7191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032" y="2914104"/>
            <a:ext cx="990600" cy="1597032"/>
          </a:xfrm>
          <a:prstGeom prst="round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647" y="2913922"/>
            <a:ext cx="990600" cy="1516875"/>
          </a:xfrm>
          <a:prstGeom prst="roundRect">
            <a:avLst/>
          </a:prstGeom>
        </p:spPr>
      </p:pic>
      <p:sp>
        <p:nvSpPr>
          <p:cNvPr id="12" name="文本框 11" title=""/>
          <p:cNvSpPr txBox="1"/>
          <p:nvPr/>
        </p:nvSpPr>
        <p:spPr>
          <a:xfrm>
            <a:off x="1271921" y="4511136"/>
            <a:ext cx="390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Pay attention to the title!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5" title=""/>
          <p:cNvSpPr txBox="1"/>
          <p:nvPr/>
        </p:nvSpPr>
        <p:spPr>
          <a:xfrm>
            <a:off x="467832" y="1914599"/>
            <a:ext cx="713444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Choose the main idea of the </a:t>
            </a:r>
            <a:r>
              <a:rPr lang="en-US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dialogue (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对话</a:t>
            </a:r>
            <a:r>
              <a:rPr lang="en-US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 title=""/>
          <p:cNvSpPr txBox="1">
            <a:spLocks noChangeArrowheads="1"/>
          </p:cNvSpPr>
          <p:nvPr/>
        </p:nvSpPr>
        <p:spPr>
          <a:xfrm>
            <a:off x="467832" y="2602229"/>
            <a:ext cx="11256335" cy="2745947"/>
          </a:xfrm>
          <a:prstGeom prst="rect">
            <a:avLst/>
          </a:prstGeom>
        </p:spPr>
        <p:txBody>
          <a:bodyPr/>
          <a:lstStyle/>
          <a:p>
            <a:pPr marL="514350" marR="0" indent="-514350" defTabSz="914400" rtl="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AutoNum type="alphaUcPeriod"/>
              <a:defRPr/>
            </a:pPr>
            <a:r>
              <a:rPr kumimoji="0" lang="en-US" altLang="zh-CN" sz="28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 engineer helps Simon check his computer.</a:t>
            </a:r>
            <a:endParaRPr kumimoji="0" lang="en-US" altLang="zh-CN" sz="2800" kern="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marR="0" indent="-514350" defTabSz="914400" rtl="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AutoNum type="alphaUcPeriod"/>
              <a:defRPr/>
            </a:pPr>
            <a:r>
              <a:rPr kumimoji="0" lang="en-US" altLang="zh-CN" sz="28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 is a community center in Simon’s neighbourhood.</a:t>
            </a:r>
            <a:endParaRPr kumimoji="0" lang="en-US" altLang="zh-CN" sz="2800" kern="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marR="0" indent="-514350" defTabSz="914400" rtl="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buAutoNum type="alphaUcPeriod"/>
              <a:defRPr/>
            </a:pPr>
            <a:r>
              <a:rPr kumimoji="0" lang="en-US" altLang="zh-CN" sz="28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College students are ready </a:t>
            </a:r>
            <a:r>
              <a:rPr kumimoji="0" lang="en-US" altLang="zh-CN" sz="24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zh-CN" sz="24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乐意的</a:t>
            </a:r>
            <a:r>
              <a:rPr kumimoji="0" lang="en-US" altLang="zh-CN" sz="24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8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kumimoji="0" lang="en-US" altLang="zh-CN" sz="2800" kern="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</a:t>
            </a:r>
            <a:r>
              <a:rPr kumimoji="0" lang="en-US" altLang="zh-CN" sz="28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children </a:t>
            </a:r>
            <a:r>
              <a:rPr kumimoji="0" lang="en-US" altLang="zh-CN" sz="2800" kern="0" cap="none" spc="0" normalizeH="0" baseline="0" noProof="0">
                <a:solidFill>
                  <a:srgbClr val="92D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kumimoji="0" lang="en-US" altLang="zh-CN" sz="28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their homework.</a:t>
            </a:r>
            <a:endParaRPr kumimoji="0" lang="en-US" altLang="zh-CN" sz="2800" kern="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kumimoji="0" lang="en-US" altLang="zh-CN" sz="2800" kern="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 Simon’s neighbours share their skills to help people in need in the neighbourhood.</a:t>
            </a:r>
            <a:endParaRPr kumimoji="0" lang="zh-CN" altLang="en-US" sz="2800" kern="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defTabSz="914400" rtl="0" eaLnBrk="0" hangingPunct="0">
              <a:spcBef>
                <a:spcPct val="20000"/>
              </a:spcBef>
              <a:buClrTx/>
              <a:buSzTx/>
              <a:buFont typeface="Wingdings" panose="05000000000000000000" pitchFamily="2" charset="2"/>
              <a:defRPr/>
            </a:pPr>
            <a:endParaRPr kumimoji="0" lang="en-US" altLang="zh-CN" sz="2800" kern="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414667" y="4125433"/>
            <a:ext cx="60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rgbClr val="E427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4800">
              <a:solidFill>
                <a:srgbClr val="E427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4" title=""/>
          <p:cNvSpPr/>
          <p:nvPr/>
        </p:nvSpPr>
        <p:spPr>
          <a:xfrm>
            <a:off x="0" y="176213"/>
            <a:ext cx="3508744" cy="625475"/>
          </a:xfrm>
          <a:custGeom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r>
              <a:rPr lang="en-US" sz="2800" b="1" strike="noStrike" noProof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Skimming </a:t>
            </a:r>
            <a:endParaRPr kumimoji="1" lang="zh-CN" altLang="en-US" sz="2100" b="1" strike="noStrike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41275" y="176527"/>
            <a:ext cx="2696210" cy="58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Pre-reading</a:t>
            </a:r>
            <a:endParaRPr lang="en-US" altLang="zh-CN" sz="3200" b="1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581269" y="3033394"/>
            <a:ext cx="1651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Structure</a:t>
            </a:r>
            <a:endParaRPr lang="en-US" altLang="zh-CN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左大括号 8" title=""/>
          <p:cNvSpPr/>
          <p:nvPr/>
        </p:nvSpPr>
        <p:spPr>
          <a:xfrm>
            <a:off x="3126271" y="1328036"/>
            <a:ext cx="231976" cy="3932687"/>
          </a:xfrm>
          <a:prstGeom prst="leftBrace">
            <a:avLst>
              <a:gd name="adj1" fmla="val 814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 anchorCtr="0"/>
          <a:lstStyle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3358885" y="1001077"/>
            <a:ext cx="1052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Part1</a:t>
            </a:r>
            <a:endParaRPr lang="en-US" altLang="zh-CN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358250" y="3168015"/>
            <a:ext cx="10528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Part2</a:t>
            </a:r>
            <a:endParaRPr lang="en-US" altLang="zh-CN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3358247" y="5007993"/>
            <a:ext cx="10528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Part3</a:t>
            </a:r>
            <a:endParaRPr lang="en-US" altLang="zh-CN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3550"/>
            <a:ext cx="2006600" cy="131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4" title=""/>
          <p:cNvSpPr/>
          <p:nvPr/>
        </p:nvSpPr>
        <p:spPr>
          <a:xfrm>
            <a:off x="0" y="176213"/>
            <a:ext cx="3625850" cy="625475"/>
          </a:xfrm>
          <a:custGeom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20000"/>
              </a:lnSpc>
            </a:pPr>
            <a:r>
              <a:rPr lang="en-US" sz="2800" b="1" strike="noStrike" noProof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Read for structure</a:t>
            </a:r>
            <a:r>
              <a:rPr lang="zh-CN" altLang="en-US" sz="2100" strike="noStrike" noProof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kumimoji="1" lang="zh-CN" altLang="en-US" sz="2100" b="1" strike="noStrike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758564" y="5685152"/>
            <a:ext cx="5164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Simon’s neighbour</a:t>
            </a:r>
            <a:r>
              <a: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s’</a:t>
            </a:r>
            <a:r>
              <a: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qualities </a:t>
            </a:r>
            <a:r>
              <a:rPr lang="zh-CN" altLang="en-US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特征</a:t>
            </a:r>
            <a:endParaRPr lang="zh-CN" altLang="en-US" sz="240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0"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5283200" y="6145526"/>
            <a:ext cx="386080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Simon’s neighbour</a:t>
            </a:r>
            <a:r>
              <a: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s’</a:t>
            </a:r>
            <a:r>
              <a: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help</a:t>
            </a:r>
            <a:endParaRPr lang="en-US" altLang="zh-CN" sz="240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2052319" y="6145526"/>
            <a:ext cx="3230881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0"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Feelings to live there</a:t>
            </a:r>
            <a:endParaRPr lang="en-US" altLang="zh-CN" sz="240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68" y="801688"/>
            <a:ext cx="4269189" cy="4846785"/>
          </a:xfrm>
          <a:prstGeom prst="rect">
            <a:avLst/>
          </a:prstGeom>
        </p:spPr>
      </p:pic>
      <p:sp>
        <p:nvSpPr>
          <p:cNvPr id="15" name="左箭头标注 4" title=""/>
          <p:cNvSpPr/>
          <p:nvPr/>
        </p:nvSpPr>
        <p:spPr>
          <a:xfrm>
            <a:off x="4257687" y="801687"/>
            <a:ext cx="5181600" cy="1048320"/>
          </a:xfrm>
          <a:prstGeom prst="leftArrowCallout">
            <a:avLst>
              <a:gd name="adj1" fmla="val 24935"/>
              <a:gd name="adj2" fmla="val 29023"/>
              <a:gd name="adj3" fmla="val 46356"/>
              <a:gd name="adj4" fmla="val 81444"/>
            </a:avLst>
          </a:prstGeom>
          <a:noFill/>
          <a:ln w="222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 anchorCtr="0"/>
          <a:lstStyle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左箭头标注 5" title=""/>
          <p:cNvSpPr/>
          <p:nvPr/>
        </p:nvSpPr>
        <p:spPr>
          <a:xfrm>
            <a:off x="4197141" y="1886685"/>
            <a:ext cx="5180012" cy="3216943"/>
          </a:xfrm>
          <a:prstGeom prst="leftArrowCallout">
            <a:avLst>
              <a:gd name="adj1" fmla="val 7981"/>
              <a:gd name="adj2" fmla="val 9300"/>
              <a:gd name="adj3" fmla="val 14696"/>
              <a:gd name="adj4" fmla="val 80106"/>
            </a:avLst>
          </a:prstGeom>
          <a:noFill/>
          <a:ln w="222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 anchorCtr="0"/>
          <a:lstStyle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左箭头标注 6" title=""/>
          <p:cNvSpPr/>
          <p:nvPr/>
        </p:nvSpPr>
        <p:spPr>
          <a:xfrm>
            <a:off x="4374774" y="5140306"/>
            <a:ext cx="5054600" cy="389657"/>
          </a:xfrm>
          <a:prstGeom prst="leftArrowCallout">
            <a:avLst>
              <a:gd name="adj1" fmla="val 37833"/>
              <a:gd name="adj2" fmla="val 29023"/>
              <a:gd name="adj3" fmla="val 46285"/>
              <a:gd name="adj4" fmla="val 83171"/>
            </a:avLst>
          </a:prstGeom>
          <a:noFill/>
          <a:ln w="222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 anchorCtr="0"/>
          <a:lstStyle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3727 L 0.03554 -0.67917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3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43 -0.04051 L -0.02956 -0.44792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1.85185E-06 L 0.33594 -0.15787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 prLst="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 prLst="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 prLst="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dvAuto="0"/>
      <p:bldP spid="16" grpId="1" advAuto="0"/>
      <p:bldP spid="17" grpId="2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4" title=""/>
          <p:cNvSpPr/>
          <p:nvPr/>
        </p:nvSpPr>
        <p:spPr>
          <a:xfrm>
            <a:off x="0" y="176213"/>
            <a:ext cx="3625850" cy="625475"/>
          </a:xfrm>
          <a:custGeom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</a:pPr>
            <a:r>
              <a:rPr lang="en-US" sz="2800" b="1" strike="noStrike" noProof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While reading</a:t>
            </a:r>
            <a:endParaRPr kumimoji="1" lang="zh-CN" altLang="en-US" sz="2100" b="1" strike="noStrike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390747" y="947701"/>
            <a:ext cx="9231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noProof="0">
                <a:ln>
                  <a:noFill/>
                </a:ln>
                <a:uLnTx/>
                <a:uFillTx/>
                <a:latin typeface="Times New Roman" panose="02020603050405020304" pitchFamily="18" charset="0"/>
              </a:rPr>
              <a:t>Read the first part (lines 1-8) and answer the questions.</a:t>
            </a:r>
            <a:endParaRPr lang="en-US" altLang="zh-CN" sz="2800" b="1" noProof="0">
              <a:ln>
                <a:noFill/>
              </a:ln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云形标注 6" title=""/>
          <p:cNvSpPr/>
          <p:nvPr/>
        </p:nvSpPr>
        <p:spPr>
          <a:xfrm>
            <a:off x="1559294" y="4922109"/>
            <a:ext cx="1854200" cy="1333500"/>
          </a:xfrm>
          <a:prstGeom prst="cloudCallout">
            <a:avLst>
              <a:gd name="adj1" fmla="val 45530"/>
              <a:gd name="adj2" fmla="val -7466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云形标注 7" title=""/>
          <p:cNvSpPr/>
          <p:nvPr/>
        </p:nvSpPr>
        <p:spPr>
          <a:xfrm>
            <a:off x="7953744" y="1616934"/>
            <a:ext cx="2098675" cy="1333500"/>
          </a:xfrm>
          <a:prstGeom prst="cloudCallout">
            <a:avLst>
              <a:gd name="adj1" fmla="val -41597"/>
              <a:gd name="adj2" fmla="val 5327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When?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云形标注 8" title=""/>
          <p:cNvSpPr/>
          <p:nvPr/>
        </p:nvSpPr>
        <p:spPr>
          <a:xfrm>
            <a:off x="7953427" y="4922426"/>
            <a:ext cx="2376488" cy="1333500"/>
          </a:xfrm>
          <a:prstGeom prst="cloudCallout">
            <a:avLst>
              <a:gd name="adj1" fmla="val -39620"/>
              <a:gd name="adj2" fmla="val -7720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Where?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云形标注 9" title=""/>
          <p:cNvSpPr/>
          <p:nvPr/>
        </p:nvSpPr>
        <p:spPr>
          <a:xfrm>
            <a:off x="1366254" y="1676624"/>
            <a:ext cx="1854200" cy="1331913"/>
          </a:xfrm>
          <a:prstGeom prst="cloudCallout">
            <a:avLst>
              <a:gd name="adj1" fmla="val 63385"/>
              <a:gd name="adj2" fmla="val 505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Who?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 title=""/>
          <p:cNvSpPr txBox="1">
            <a:spLocks noChangeArrowheads="1"/>
          </p:cNvSpPr>
          <p:nvPr/>
        </p:nvSpPr>
        <p:spPr>
          <a:xfrm>
            <a:off x="3273794" y="2329721"/>
            <a:ext cx="252095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volunteers.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title=""/>
          <p:cNvSpPr txBox="1">
            <a:spLocks noChangeArrowheads="1"/>
          </p:cNvSpPr>
          <p:nvPr/>
        </p:nvSpPr>
        <p:spPr>
          <a:xfrm>
            <a:off x="5794744" y="2329721"/>
            <a:ext cx="244475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weekend.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title=""/>
          <p:cNvSpPr txBox="1">
            <a:spLocks noChangeArrowheads="1"/>
          </p:cNvSpPr>
          <p:nvPr/>
        </p:nvSpPr>
        <p:spPr>
          <a:xfrm>
            <a:off x="5794744" y="3291968"/>
            <a:ext cx="2520950" cy="181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community centre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 title=""/>
          <p:cNvSpPr txBox="1">
            <a:spLocks noChangeArrowheads="1"/>
          </p:cNvSpPr>
          <p:nvPr/>
        </p:nvSpPr>
        <p:spPr>
          <a:xfrm>
            <a:off x="3273794" y="3280634"/>
            <a:ext cx="252095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want to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share their different skills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help people with all kinds of problems.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dvAuto="0"/>
      <p:bldP spid="11" grpId="1" advAuto="0"/>
      <p:bldP spid="12" grpId="2" advAuto="0"/>
      <p:bldP spid="13" grpId="3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4" title=""/>
          <p:cNvSpPr txBox="1"/>
          <p:nvPr/>
        </p:nvSpPr>
        <p:spPr>
          <a:xfrm>
            <a:off x="5936954" y="1990799"/>
            <a:ext cx="18473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sz="2400" noProof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1" title=""/>
          <p:cNvSpPr txBox="1"/>
          <p:nvPr/>
        </p:nvSpPr>
        <p:spPr>
          <a:xfrm>
            <a:off x="3017542" y="1865387"/>
            <a:ext cx="5130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114" title="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904704" y="1374849"/>
          <a:ext cx="7947025" cy="4925441"/>
        </p:xfrm>
        <a:graphic>
          <a:graphicData uri="http://schemas.openxmlformats.org/drawingml/2006/table">
            <a:tbl>
              <a:tblPr/>
              <a:tblGrid>
                <a:gridCol w="1162050"/>
                <a:gridCol w="2541270"/>
                <a:gridCol w="4243705"/>
              </a:tblGrid>
              <a:tr h="50228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People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Problems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do the volunteers help them?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09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536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76" title=""/>
          <p:cNvSpPr txBox="1"/>
          <p:nvPr/>
        </p:nvSpPr>
        <p:spPr>
          <a:xfrm>
            <a:off x="3262165" y="3249684"/>
            <a:ext cx="2112962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Annie’s bicycle is broken.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78" title=""/>
          <p:cNvSpPr txBox="1"/>
          <p:nvPr/>
        </p:nvSpPr>
        <p:spPr>
          <a:xfrm>
            <a:off x="3608092" y="4359856"/>
            <a:ext cx="1647825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Homework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difficult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89" title=""/>
          <p:cNvSpPr txBox="1"/>
          <p:nvPr/>
        </p:nvSpPr>
        <p:spPr>
          <a:xfrm>
            <a:off x="3385843" y="5457900"/>
            <a:ext cx="2087562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old people 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need help. 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0" title=""/>
          <p:cNvSpPr txBox="1"/>
          <p:nvPr/>
        </p:nvSpPr>
        <p:spPr>
          <a:xfrm>
            <a:off x="5734546" y="5376364"/>
            <a:ext cx="3997325" cy="830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visit them;  do some shopping; clean their flats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91" title=""/>
          <p:cNvSpPr txBox="1"/>
          <p:nvPr/>
        </p:nvSpPr>
        <p:spPr>
          <a:xfrm>
            <a:off x="5878216" y="4309642"/>
            <a:ext cx="3709987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 the students with their 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homework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92" title=""/>
          <p:cNvSpPr txBox="1"/>
          <p:nvPr/>
        </p:nvSpPr>
        <p:spPr>
          <a:xfrm>
            <a:off x="5632768" y="3377194"/>
            <a:ext cx="37671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 the girl fix her bicycle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93" title=""/>
          <p:cNvSpPr txBox="1"/>
          <p:nvPr/>
        </p:nvSpPr>
        <p:spPr>
          <a:xfrm>
            <a:off x="5730261" y="2398742"/>
            <a:ext cx="31861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check the computer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1829717" y="733399"/>
            <a:ext cx="619786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 lines 8-19. </a:t>
            </a:r>
            <a:r>
              <a:rPr lang="en-US" sz="2800" b="1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Try to finish the table.</a:t>
            </a:r>
            <a:endParaRPr lang="en-US" altLang="en-US" sz="2800" b="1" noProof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9" name="图片 1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04" y="2179579"/>
            <a:ext cx="1112838" cy="842577"/>
          </a:xfrm>
          <a:prstGeom prst="rect">
            <a:avLst/>
          </a:prstGeom>
        </p:spPr>
      </p:pic>
      <p:pic>
        <p:nvPicPr>
          <p:cNvPr id="21" name="图片 2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619" y="3153668"/>
            <a:ext cx="1112839" cy="907883"/>
          </a:xfrm>
          <a:prstGeom prst="rect">
            <a:avLst/>
          </a:prstGeom>
        </p:spPr>
      </p:pic>
      <p:pic>
        <p:nvPicPr>
          <p:cNvPr id="23" name="图片 2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348" y="4309642"/>
            <a:ext cx="1135110" cy="855445"/>
          </a:xfrm>
          <a:prstGeom prst="rect">
            <a:avLst/>
          </a:prstGeom>
        </p:spPr>
      </p:pic>
      <p:pic>
        <p:nvPicPr>
          <p:cNvPr id="25" name="图片 2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620" y="5350334"/>
            <a:ext cx="1112838" cy="882322"/>
          </a:xfrm>
          <a:prstGeom prst="rect">
            <a:avLst/>
          </a:prstGeom>
        </p:spPr>
      </p:pic>
      <p:sp>
        <p:nvSpPr>
          <p:cNvPr id="27" name="文本框 26" title=""/>
          <p:cNvSpPr txBox="1"/>
          <p:nvPr/>
        </p:nvSpPr>
        <p:spPr>
          <a:xfrm>
            <a:off x="2999962" y="2038711"/>
            <a:ext cx="2954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 is something wrong with Simon’s computer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dvAuto="0"/>
      <p:bldP spid="14" grpId="1" advAuto="0"/>
      <p:bldP spid="27" grpId="2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97638" y="329391"/>
            <a:ext cx="10996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>
                <a:latin typeface="Times New Roman" panose="02020603050405020304" pitchFamily="18" charset="0"/>
              </a:rPr>
              <a:t> Complete the chart about the volunteers in Simon’s neighbourhood.</a:t>
            </a:r>
            <a:endParaRPr lang="zh-CN" altLang="en-US" sz="2800" b="1"/>
          </a:p>
        </p:txBody>
      </p:sp>
      <p:sp>
        <p:nvSpPr>
          <p:cNvPr id="5" name="矩形: 圆角 4" title=""/>
          <p:cNvSpPr/>
          <p:nvPr/>
        </p:nvSpPr>
        <p:spPr>
          <a:xfrm>
            <a:off x="4284921" y="2979080"/>
            <a:ext cx="2913321" cy="7655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 title=""/>
          <p:cNvSpPr txBox="1"/>
          <p:nvPr/>
        </p:nvSpPr>
        <p:spPr>
          <a:xfrm>
            <a:off x="4284921" y="2979080"/>
            <a:ext cx="2913321" cy="830997"/>
          </a:xfrm>
          <a:prstGeom prst="rect">
            <a:avLst/>
          </a:prstGeom>
          <a:solidFill>
            <a:srgbClr val="C5D3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Volunteers in Simon’s neighbourhood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箭头: 右 6" title=""/>
          <p:cNvSpPr/>
          <p:nvPr/>
        </p:nvSpPr>
        <p:spPr>
          <a:xfrm rot="14080431">
            <a:off x="4163169" y="2694484"/>
            <a:ext cx="330593" cy="18975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 title=""/>
          <p:cNvSpPr/>
          <p:nvPr/>
        </p:nvSpPr>
        <p:spPr>
          <a:xfrm rot="17558536">
            <a:off x="6902504" y="2655418"/>
            <a:ext cx="378031" cy="20690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 title=""/>
          <p:cNvSpPr/>
          <p:nvPr/>
        </p:nvSpPr>
        <p:spPr>
          <a:xfrm rot="5400000">
            <a:off x="5549190" y="3918215"/>
            <a:ext cx="298832" cy="19227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title=""/>
          <p:cNvSpPr txBox="1"/>
          <p:nvPr/>
        </p:nvSpPr>
        <p:spPr>
          <a:xfrm>
            <a:off x="2923953" y="2217333"/>
            <a:ext cx="267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 they are like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6095999" y="2163723"/>
            <a:ext cx="353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 and where they meet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674875" y="4065524"/>
            <a:ext cx="447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 they will do at the weekend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头: 右 12" title=""/>
          <p:cNvSpPr/>
          <p:nvPr/>
        </p:nvSpPr>
        <p:spPr>
          <a:xfrm rot="16200000">
            <a:off x="3863606" y="2061626"/>
            <a:ext cx="330593" cy="18975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 title=""/>
          <p:cNvSpPr txBox="1"/>
          <p:nvPr/>
        </p:nvSpPr>
        <p:spPr>
          <a:xfrm>
            <a:off x="3216547" y="898597"/>
            <a:ext cx="121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Kind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3216547" y="1275890"/>
            <a:ext cx="247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6303533" y="852611"/>
            <a:ext cx="412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At the (2)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 the weekend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2923953" y="4497629"/>
            <a:ext cx="6549656" cy="18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Check (3)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 things like bikes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Help kids with their homework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Visit and help old people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左大括号 17" title=""/>
          <p:cNvSpPr/>
          <p:nvPr/>
        </p:nvSpPr>
        <p:spPr>
          <a:xfrm>
            <a:off x="6271634" y="5869952"/>
            <a:ext cx="150430" cy="5349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 title=""/>
          <p:cNvSpPr txBox="1"/>
          <p:nvPr/>
        </p:nvSpPr>
        <p:spPr>
          <a:xfrm>
            <a:off x="6398676" y="5674023"/>
            <a:ext cx="477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 (5)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 for them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6422064" y="6135688"/>
            <a:ext cx="517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Help (6)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 their flats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90" title=""/>
          <p:cNvSpPr txBox="1"/>
          <p:nvPr/>
        </p:nvSpPr>
        <p:spPr>
          <a:xfrm>
            <a:off x="4084093" y="1284716"/>
            <a:ext cx="121692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helpful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90" title=""/>
          <p:cNvSpPr txBox="1"/>
          <p:nvPr/>
        </p:nvSpPr>
        <p:spPr>
          <a:xfrm>
            <a:off x="7779121" y="856638"/>
            <a:ext cx="26299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community centre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90" title=""/>
          <p:cNvSpPr txBox="1"/>
          <p:nvPr/>
        </p:nvSpPr>
        <p:spPr>
          <a:xfrm>
            <a:off x="4413005" y="4472166"/>
            <a:ext cx="267851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laptops/ computers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 Box 90" title=""/>
          <p:cNvSpPr txBox="1"/>
          <p:nvPr/>
        </p:nvSpPr>
        <p:spPr>
          <a:xfrm>
            <a:off x="5313669" y="4854471"/>
            <a:ext cx="120137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broken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90" title=""/>
          <p:cNvSpPr txBox="1"/>
          <p:nvPr/>
        </p:nvSpPr>
        <p:spPr>
          <a:xfrm>
            <a:off x="7726200" y="5613633"/>
            <a:ext cx="21210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shopping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90" title=""/>
          <p:cNvSpPr txBox="1"/>
          <p:nvPr/>
        </p:nvSpPr>
        <p:spPr>
          <a:xfrm>
            <a:off x="8322932" y="6110201"/>
            <a:ext cx="96427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clean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dvAuto="0"/>
      <p:bldP spid="22" grpId="1" advAuto="0"/>
      <p:bldP spid="23" grpId="2" advAuto="0"/>
      <p:bldP spid="24" grpId="3" advAuto="0"/>
      <p:bldP spid="25" grpId="4" advAuto="0"/>
      <p:bldP spid="26" grpId="5" advAuto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ee27a341-0d5d-4fdf-9e10-a3f26adc2433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AS_NET" val="4.0.30319.42000"/>
  <p:tag name="AS_OS" val="Unix 3.10 unknown"/>
  <p:tag name="AS_RELEASE_DATE" val="2023.03.31"/>
  <p:tag name="AS_TITLE" val="Aspose.Slides for Java"/>
  <p:tag name="AS_VERSION" val="23.3"/>
  <p:tag name="COMMONDATA" val="eyJoZGlkIjoiODBmMTAxMzI0NDNkYzRkODA1ZTg3MTNhMDI4N2E2MWUifQ=="/>
</p:tagLst>
</file>

<file path=ppt/theme/theme1.xml><?xml version="1.0" encoding="utf-8"?>
<a:theme xmlns:r="http://schemas.openxmlformats.org/officeDocument/2006/relationships"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dusjyuv">
      <a:majorFont>
        <a:latin typeface="字魂58号-创中黑"/>
        <a:ea typeface="字魂58号-创中黑"/>
        <a:cs typeface="Arial"/>
      </a:majorFont>
      <a:minorFont>
        <a:latin typeface="字魂58号-创中黑"/>
        <a:ea typeface="字魂58号-创中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C4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195</Paragraphs>
  <Slides>21</Slides>
  <Notes>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9">
      <vt:lpstr>Arial</vt:lpstr>
      <vt:lpstr>字魂58号-创中黑</vt:lpstr>
      <vt:lpstr>等线 Light</vt:lpstr>
      <vt:lpstr>等线</vt:lpstr>
      <vt:lpstr>Berlin Sans FB Demi</vt:lpstr>
      <vt:lpstr>字魂35号-经典雅黑</vt:lpstr>
      <vt:lpstr>Amaranth</vt:lpstr>
      <vt:lpstr>Arial Rounded MT Bold</vt:lpstr>
      <vt:lpstr>华文彩云</vt:lpstr>
      <vt:lpstr>Times New Roman</vt:lpstr>
      <vt:lpstr>宋体</vt:lpstr>
      <vt:lpstr>Courier New</vt:lpstr>
      <vt:lpstr>Calibri</vt:lpstr>
      <vt:lpstr>Wingdings</vt:lpstr>
      <vt:lpstr>微软雅黑</vt:lpstr>
      <vt:lpstr>黑体</vt:lpstr>
      <vt:lpstr>Comic Sans MS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2025-02-07T09:32:34.593</cp:lastPrinted>
  <dcterms:created xsi:type="dcterms:W3CDTF">2025-02-07T09:32:34Z</dcterms:created>
  <dcterms:modified xsi:type="dcterms:W3CDTF">2025-02-07T01:32:34Z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