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2"/>
    <p:sldMasterId id="2147483654" r:id="rId3"/>
  </p:sldMasterIdLst>
  <p:notesMasterIdLst>
    <p:notesMasterId r:id="rId4"/>
  </p:notesMasterIdLst>
  <p:handoutMasterIdLst>
    <p:handoutMasterId r:id="rId5"/>
  </p:handoutMasterIdLst>
  <p:sldIdLst>
    <p:sldId id="257" r:id="rId6"/>
    <p:sldId id="341" r:id="rId7"/>
    <p:sldId id="364" r:id="rId8"/>
    <p:sldId id="259" r:id="rId9"/>
    <p:sldId id="331" r:id="rId10"/>
    <p:sldId id="306" r:id="rId11"/>
    <p:sldId id="333" r:id="rId12"/>
    <p:sldId id="307" r:id="rId13"/>
    <p:sldId id="320" r:id="rId14"/>
    <p:sldId id="354" r:id="rId15"/>
    <p:sldId id="355" r:id="rId16"/>
    <p:sldId id="356" r:id="rId17"/>
    <p:sldId id="357" r:id="rId18"/>
    <p:sldId id="349" r:id="rId19"/>
    <p:sldId id="358" r:id="rId20"/>
    <p:sldId id="360" r:id="rId21"/>
    <p:sldId id="344" r:id="rId22"/>
    <p:sldId id="342" r:id="rId23"/>
  </p:sldIdLst>
  <p:sldSz cx="12192000" cy="6858000"/>
  <p:notesSz cx="6858000" cy="9144000"/>
  <p:embeddedFontLst>
    <p:embeddedFont>
      <p:font typeface="Gill Sans Ultra Bold" panose="020B0A02020104020203" charset="0"/>
      <p:regular r:id="rId25"/>
    </p:embeddedFont>
    <p:embeddedFont>
      <p:font typeface="Arial Black" panose="020B0A04020102020204" charset="0"/>
      <p:bold r:id="rId26"/>
    </p:embeddedFont>
    <p:embeddedFont>
      <p:font typeface="微软雅黑" panose="020B0503020204020204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  <p:embeddedFont>
      <p:font typeface="等线" panose="02010600030101010101" charset="-122"/>
      <p:regular r:id="rId32"/>
    </p:embeddedFont>
    <p:embeddedFont>
      <p:font typeface="等线 Light" panose="02010600030101010101" charset="-122"/>
      <p:regular r:id="rId3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7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ҧǿ" initials="Y" lastIdx="0" clrIdx="0"/>
  <p:cmAuthor id="7" name="samsung" initials="s" lastIdx="0" clrIdx="0"/>
  <p:cmAuthor id="1" name="lenovo" initials="l" lastIdx="0" clrIdx="0"/>
  <p:cmAuthor id="8" name="HP" initials="H" lastIdx="0" clrIdx="0"/>
  <p:cmAuthor id="2" name="ASUS" initials="A" lastIdx="0" clrIdx="1"/>
  <p:cmAuthor id="9" name="jifei lin" initials="jl" lastIdx="0" clrIdx="4"/>
  <p:cmAuthor id="3" name="yxpc" initials="y" lastIdx="0" clrIdx="2"/>
  <p:cmAuthor id="4" name="FANFAN" initials="F" lastIdx="0" clrIdx="3"/>
  <p:cmAuthor id="5" name="jinhu.me" initials="j" lastIdx="0" clrIdx="0"/>
  <p:cmAuthor id="6" name="ming qiu" initials="m" lastIdx="0" clrIdx="1"/>
  <p:cmAuthor id="10" name="DELL" initials="D" lastIdx="0" clrIdx="9"/>
  <p:cmAuthor id="11" name="AAAAAAAAA_____" initials="A" lastIdx="0" clrIdx="10"/>
  <p:cmAuthor id="12" name="94472" initials="9" lastIdx="0" clrIdx="11"/>
  <p:cmAuthor id="13" name="User" initials="U" lastIdx="0" clrIdx="12"/>
  <p:cmAuthor id="15" name="www.xkb1.com" initials="w" lastIdx="0" clrIdx="1"/>
  <p:cmAuthor id="16" name="新课标第一网" initials="新" lastIdx="0" clrIdx="0"/>
  <p:cmAuthor id="17" name="八九年" initials="八" lastIdx="0" clrIdx="4"/>
  <p:cmAuthor id="18" name="李丽" initials="李" lastIdx="0" clrIdx="14"/>
  <p:cmAuthor id="19" name="刘浩" initials="刘" lastIdx="0" clrIdx="0"/>
  <p:cmAuthor id="20" name="Vivian Liu" initials="V" lastIdx="0" clrIdx="1"/>
  <p:cmAuthor id="21" name="微软用户" initials="微" lastIdx="0" clrIdx="0"/>
  <p:cmAuthor id="22" name="Windows 用户" initials="W" lastIdx="0" clrIdx="0"/>
  <p:cmAuthor id="2000" name="张瑞霞" initials="authorId_524709945" lastIdx="0" clrIdx="0"/>
  <p:cmAuthor id="23" name="孙宇婷" initials="孙" lastIdx="0" clrIdx="21"/>
  <p:cmAuthor id="24" name="杜B格小生" initials="杜" lastIdx="0" clrIdx="0"/>
  <p:cmAuthor id="26" name="刘刘" initials="" lastIdx="0" clrIdx="20"/>
  <p:cmAuthor id="27" name="张 林娜" initials="张" lastIdx="0" clrIdx="0"/>
  <p:cmAuthor id="28" name="Mia Vida Villanueva" initials="M" lastIdx="0" clrIdx="0"/>
  <p:cmAuthor id="29" name="李彦利" initials="李" lastIdx="0" clrIdx="25"/>
  <p:cmAuthor id="30" name="LJH" initials="L" lastIdx="0" clrIdx="0"/>
  <p:cmAuthor id="31" name="未知用户1" initials="未" lastIdx="0" clrIdx="22"/>
  <p:cmAuthor id="34" name="a'su's" initials="a" lastIdx="0" clrIdx="33"/>
  <p:cmAuthor id="14" name="admin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10" y="67"/>
      </p:cViewPr>
      <p:guideLst>
        <p:guide orient="horz" pos="2077"/>
        <p:guide pos="38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tags" Target="tags/tag28.xml" /><Relationship Id="rId25" Type="http://schemas.openxmlformats.org/officeDocument/2006/relationships/font" Target="fonts/font1.fntdata" /><Relationship Id="rId26" Type="http://schemas.openxmlformats.org/officeDocument/2006/relationships/font" Target="fonts/font2.fntdata" /><Relationship Id="rId27" Type="http://schemas.openxmlformats.org/officeDocument/2006/relationships/font" Target="fonts/font3.fntdata" /><Relationship Id="rId28" Type="http://schemas.openxmlformats.org/officeDocument/2006/relationships/font" Target="fonts/font4.fntdata" /><Relationship Id="rId29" Type="http://schemas.openxmlformats.org/officeDocument/2006/relationships/font" Target="fonts/font5.fntdata" /><Relationship Id="rId3" Type="http://schemas.openxmlformats.org/officeDocument/2006/relationships/slideMaster" Target="slideMasters/slideMaster2.xml" /><Relationship Id="rId30" Type="http://schemas.openxmlformats.org/officeDocument/2006/relationships/font" Target="fonts/font6.fntdata" /><Relationship Id="rId31" Type="http://schemas.openxmlformats.org/officeDocument/2006/relationships/font" Target="fonts/font7.fntdata" /><Relationship Id="rId32" Type="http://schemas.openxmlformats.org/officeDocument/2006/relationships/font" Target="fonts/font8.fntdata" /><Relationship Id="rId33" Type="http://schemas.openxmlformats.org/officeDocument/2006/relationships/font" Target="fonts/font9.fntdata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fld id="{421E9E4D-0BE1-4AAA-A57B-DA425863F4A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fld id="{E1BEBC7A-FD02-486B-81B5-A845787C689C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file:///D:\qq&#25991;&#20214;\712321467\Image\C2C\Image2\%7b75232B38-A165-1FB7-499C-2E1C792CACB5%7d.png" TargetMode="External" /><Relationship Id="rId7" Type="http://schemas.openxmlformats.org/officeDocument/2006/relationships/image" Target="../media/image1.png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slideLayout" Target="../slideLayouts/slideLayout7.xml" /><Relationship Id="rId3" Type="http://schemas.openxmlformats.org/officeDocument/2006/relationships/image" Target="file:///D:\qq&#25991;&#20214;\712321467\Image\C2C\Image2\%7b75232B38-A165-1FB7-499C-2E1C792CACB5%7d.png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Relationship Id="rId6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rgbClr val="DBE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7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png" /><Relationship Id="rId3" Type="http://schemas.openxmlformats.org/officeDocument/2006/relationships/image" Target="../media/image1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3.xml" /><Relationship Id="rId3" Type="http://schemas.openxmlformats.org/officeDocument/2006/relationships/tags" Target="../tags/tag14.xml" /><Relationship Id="rId4" Type="http://schemas.openxmlformats.org/officeDocument/2006/relationships/tags" Target="../tags/tag15.xml" /><Relationship Id="rId5" Type="http://schemas.openxmlformats.org/officeDocument/2006/relationships/tags" Target="../tags/tag16.xml" /><Relationship Id="rId6" Type="http://schemas.openxmlformats.org/officeDocument/2006/relationships/tags" Target="../tags/tag1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4.png" /><Relationship Id="rId3" Type="http://schemas.openxmlformats.org/officeDocument/2006/relationships/image" Target="../media/image1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8.png" /><Relationship Id="rId4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Relationship Id="rId3" Type="http://schemas.microsoft.com/office/2007/relationships/media" Target="../media/media1.mp3" /><Relationship Id="rId4" Type="http://schemas.microsoft.com/office/2007/relationships/media" Target="../media/media1.mp3" TargetMode="Internal" /><Relationship Id="rId5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.xml" /><Relationship Id="rId11" Type="http://schemas.openxmlformats.org/officeDocument/2006/relationships/tags" Target="../tags/tag10.xml" /><Relationship Id="rId12" Type="http://schemas.openxmlformats.org/officeDocument/2006/relationships/tags" Target="../tags/tag11.xml" /><Relationship Id="rId13" Type="http://schemas.openxmlformats.org/officeDocument/2006/relationships/tags" Target="../tags/tag12.xml" /><Relationship Id="rId14" Type="http://schemas.openxmlformats.org/officeDocument/2006/relationships/image" Target="../media/image8.png" /><Relationship Id="rId15" Type="http://schemas.openxmlformats.org/officeDocument/2006/relationships/image" Target="../media/image2.png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tags" Target="../tags/tag7.xml" /><Relationship Id="rId9" Type="http://schemas.openxmlformats.org/officeDocument/2006/relationships/tags" Target="../tags/tag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 title=""/>
          <p:cNvGrpSpPr/>
          <p:nvPr/>
        </p:nvGrpSpPr>
        <p:grpSpPr>
          <a:xfrm>
            <a:off x="-4000461" y="-2711018"/>
            <a:ext cx="18291598" cy="10314935"/>
            <a:chOff x="-3108" y="-2325"/>
            <a:chExt cx="28811" cy="16247"/>
          </a:xfrm>
        </p:grpSpPr>
        <p:sp>
          <p:nvSpPr>
            <p:cNvPr id="6" name="任意多边形 5"/>
            <p:cNvSpPr/>
            <p:nvPr/>
          </p:nvSpPr>
          <p:spPr>
            <a:xfrm>
              <a:off x="-2288" y="-2325"/>
              <a:ext cx="26906" cy="15800"/>
            </a:xfrm>
            <a:custGeom>
              <a:gdLst>
                <a:gd name="connsiteX0" fmla="*/ 17961 w 26900"/>
                <a:gd name="connsiteY0" fmla="*/ 956 h 15796"/>
                <a:gd name="connsiteX1" fmla="*/ 17409 w 26900"/>
                <a:gd name="connsiteY1" fmla="*/ 3354 h 15796"/>
                <a:gd name="connsiteX2" fmla="*/ 16953 w 26900"/>
                <a:gd name="connsiteY2" fmla="*/ 4121 h 15796"/>
                <a:gd name="connsiteX3" fmla="*/ 16017 w 26900"/>
                <a:gd name="connsiteY3" fmla="*/ 4361 h 15796"/>
                <a:gd name="connsiteX4" fmla="*/ 15537 w 26900"/>
                <a:gd name="connsiteY4" fmla="*/ 4889 h 15796"/>
                <a:gd name="connsiteX5" fmla="*/ 15297 w 26900"/>
                <a:gd name="connsiteY5" fmla="*/ 5825 h 15796"/>
                <a:gd name="connsiteX6" fmla="*/ 15542 w 26900"/>
                <a:gd name="connsiteY6" fmla="*/ 6918 h 15796"/>
                <a:gd name="connsiteX7" fmla="*/ 15397 w 26900"/>
                <a:gd name="connsiteY7" fmla="*/ 7764 h 15796"/>
                <a:gd name="connsiteX8" fmla="*/ 14538 w 26900"/>
                <a:gd name="connsiteY8" fmla="*/ 8099 h 15796"/>
                <a:gd name="connsiteX9" fmla="*/ 13712 w 26900"/>
                <a:gd name="connsiteY9" fmla="*/ 8381 h 15796"/>
                <a:gd name="connsiteX10" fmla="*/ 13155 w 26900"/>
                <a:gd name="connsiteY10" fmla="*/ 8944 h 15796"/>
                <a:gd name="connsiteX11" fmla="*/ 13063 w 26900"/>
                <a:gd name="connsiteY11" fmla="*/ 9587 h 15796"/>
                <a:gd name="connsiteX12" fmla="*/ 13450 w 26900"/>
                <a:gd name="connsiteY12" fmla="*/ 10528 h 15796"/>
                <a:gd name="connsiteX13" fmla="*/ 13834 w 26900"/>
                <a:gd name="connsiteY13" fmla="*/ 11296 h 15796"/>
                <a:gd name="connsiteX14" fmla="*/ 13690 w 26900"/>
                <a:gd name="connsiteY14" fmla="*/ 11992 h 15796"/>
                <a:gd name="connsiteX15" fmla="*/ 12994 w 26900"/>
                <a:gd name="connsiteY15" fmla="*/ 12496 h 15796"/>
                <a:gd name="connsiteX16" fmla="*/ 12058 w 26900"/>
                <a:gd name="connsiteY16" fmla="*/ 12616 h 15796"/>
                <a:gd name="connsiteX17" fmla="*/ 11170 w 26900"/>
                <a:gd name="connsiteY17" fmla="*/ 12376 h 15796"/>
                <a:gd name="connsiteX18" fmla="*/ 10714 w 26900"/>
                <a:gd name="connsiteY18" fmla="*/ 12280 h 15796"/>
                <a:gd name="connsiteX19" fmla="*/ 10306 w 26900"/>
                <a:gd name="connsiteY19" fmla="*/ 12376 h 15796"/>
                <a:gd name="connsiteX20" fmla="*/ 9658 w 26900"/>
                <a:gd name="connsiteY20" fmla="*/ 12832 h 15796"/>
                <a:gd name="connsiteX21" fmla="*/ 9178 w 26900"/>
                <a:gd name="connsiteY21" fmla="*/ 13216 h 15796"/>
                <a:gd name="connsiteX22" fmla="*/ 8435 w 26900"/>
                <a:gd name="connsiteY22" fmla="*/ 13384 h 15796"/>
                <a:gd name="connsiteX23" fmla="*/ 7427 w 26900"/>
                <a:gd name="connsiteY23" fmla="*/ 12904 h 15796"/>
                <a:gd name="connsiteX24" fmla="*/ 6923 w 26900"/>
                <a:gd name="connsiteY24" fmla="*/ 11704 h 15796"/>
                <a:gd name="connsiteX25" fmla="*/ 6491 w 26900"/>
                <a:gd name="connsiteY25" fmla="*/ 11224 h 15796"/>
                <a:gd name="connsiteX26" fmla="*/ 5675 w 26900"/>
                <a:gd name="connsiteY26" fmla="*/ 10960 h 15796"/>
                <a:gd name="connsiteX27" fmla="*/ 4788 w 26900"/>
                <a:gd name="connsiteY27" fmla="*/ 11104 h 15796"/>
                <a:gd name="connsiteX28" fmla="*/ 4212 w 26900"/>
                <a:gd name="connsiteY28" fmla="*/ 11272 h 15796"/>
                <a:gd name="connsiteX29" fmla="*/ 1981 w 26900"/>
                <a:gd name="connsiteY29" fmla="*/ 11944 h 15796"/>
                <a:gd name="connsiteX30" fmla="*/ 325 w 26900"/>
                <a:gd name="connsiteY30" fmla="*/ 13696 h 15796"/>
                <a:gd name="connsiteX31" fmla="*/ 7475 w 26900"/>
                <a:gd name="connsiteY31" fmla="*/ 15735 h 15796"/>
                <a:gd name="connsiteX32" fmla="*/ 15681 w 26900"/>
                <a:gd name="connsiteY32" fmla="*/ 15087 h 15796"/>
                <a:gd name="connsiteX33" fmla="*/ 25999 w 26900"/>
                <a:gd name="connsiteY33" fmla="*/ 14799 h 15796"/>
                <a:gd name="connsiteX34" fmla="*/ 25951 w 26900"/>
                <a:gd name="connsiteY34" fmla="*/ 7265 h 15796"/>
                <a:gd name="connsiteX35" fmla="*/ 25975 w 26900"/>
                <a:gd name="connsiteY35" fmla="*/ 2708 h 15796"/>
                <a:gd name="connsiteX36" fmla="*/ 25040 w 26900"/>
                <a:gd name="connsiteY36" fmla="*/ 68 h 15796"/>
                <a:gd name="connsiteX37" fmla="*/ 17889 w 26900"/>
                <a:gd name="connsiteY37" fmla="*/ 1004 h 157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901" h="15797">
                  <a:moveTo>
                    <a:pt x="17961" y="956"/>
                  </a:moveTo>
                  <a:cubicBezTo>
                    <a:pt x="17860" y="1420"/>
                    <a:pt x="17611" y="2721"/>
                    <a:pt x="17409" y="3354"/>
                  </a:cubicBezTo>
                  <a:cubicBezTo>
                    <a:pt x="17207" y="3986"/>
                    <a:pt x="17231" y="3919"/>
                    <a:pt x="16953" y="4121"/>
                  </a:cubicBezTo>
                  <a:cubicBezTo>
                    <a:pt x="16675" y="4323"/>
                    <a:pt x="16300" y="4207"/>
                    <a:pt x="16017" y="4361"/>
                  </a:cubicBezTo>
                  <a:cubicBezTo>
                    <a:pt x="15734" y="4515"/>
                    <a:pt x="15681" y="4596"/>
                    <a:pt x="15537" y="4889"/>
                  </a:cubicBezTo>
                  <a:cubicBezTo>
                    <a:pt x="15393" y="5182"/>
                    <a:pt x="15316" y="5451"/>
                    <a:pt x="15297" y="5825"/>
                  </a:cubicBezTo>
                  <a:cubicBezTo>
                    <a:pt x="15278" y="6199"/>
                    <a:pt x="15503" y="6623"/>
                    <a:pt x="15542" y="6918"/>
                  </a:cubicBezTo>
                  <a:cubicBezTo>
                    <a:pt x="15581" y="7213"/>
                    <a:pt x="15584" y="7495"/>
                    <a:pt x="15397" y="7764"/>
                  </a:cubicBezTo>
                  <a:cubicBezTo>
                    <a:pt x="15210" y="8033"/>
                    <a:pt x="14846" y="7995"/>
                    <a:pt x="14538" y="8099"/>
                  </a:cubicBezTo>
                  <a:cubicBezTo>
                    <a:pt x="14230" y="8203"/>
                    <a:pt x="14033" y="8210"/>
                    <a:pt x="13712" y="8381"/>
                  </a:cubicBezTo>
                  <a:cubicBezTo>
                    <a:pt x="13391" y="8552"/>
                    <a:pt x="13279" y="8787"/>
                    <a:pt x="13155" y="8944"/>
                  </a:cubicBezTo>
                  <a:cubicBezTo>
                    <a:pt x="13031" y="9101"/>
                    <a:pt x="13017" y="9423"/>
                    <a:pt x="13063" y="9587"/>
                  </a:cubicBezTo>
                  <a:cubicBezTo>
                    <a:pt x="13109" y="9751"/>
                    <a:pt x="13277" y="10163"/>
                    <a:pt x="13450" y="10528"/>
                  </a:cubicBezTo>
                  <a:cubicBezTo>
                    <a:pt x="13623" y="10893"/>
                    <a:pt x="13786" y="11003"/>
                    <a:pt x="13834" y="11296"/>
                  </a:cubicBezTo>
                  <a:cubicBezTo>
                    <a:pt x="13882" y="11589"/>
                    <a:pt x="13858" y="11752"/>
                    <a:pt x="13690" y="11992"/>
                  </a:cubicBezTo>
                  <a:cubicBezTo>
                    <a:pt x="13522" y="12232"/>
                    <a:pt x="13320" y="12371"/>
                    <a:pt x="12994" y="12496"/>
                  </a:cubicBezTo>
                  <a:cubicBezTo>
                    <a:pt x="12668" y="12621"/>
                    <a:pt x="12423" y="12640"/>
                    <a:pt x="12058" y="12616"/>
                  </a:cubicBezTo>
                  <a:cubicBezTo>
                    <a:pt x="11693" y="12592"/>
                    <a:pt x="11439" y="12443"/>
                    <a:pt x="11170" y="12376"/>
                  </a:cubicBezTo>
                  <a:cubicBezTo>
                    <a:pt x="10901" y="12309"/>
                    <a:pt x="10887" y="12280"/>
                    <a:pt x="10714" y="12280"/>
                  </a:cubicBezTo>
                  <a:cubicBezTo>
                    <a:pt x="10541" y="12280"/>
                    <a:pt x="10517" y="12266"/>
                    <a:pt x="10306" y="12376"/>
                  </a:cubicBezTo>
                  <a:cubicBezTo>
                    <a:pt x="10095" y="12486"/>
                    <a:pt x="9884" y="12664"/>
                    <a:pt x="9658" y="12832"/>
                  </a:cubicBezTo>
                  <a:cubicBezTo>
                    <a:pt x="9432" y="13000"/>
                    <a:pt x="9423" y="13106"/>
                    <a:pt x="9178" y="13216"/>
                  </a:cubicBezTo>
                  <a:cubicBezTo>
                    <a:pt x="8933" y="13326"/>
                    <a:pt x="8784" y="13446"/>
                    <a:pt x="8435" y="13384"/>
                  </a:cubicBezTo>
                  <a:cubicBezTo>
                    <a:pt x="8085" y="13322"/>
                    <a:pt x="7729" y="13240"/>
                    <a:pt x="7427" y="12904"/>
                  </a:cubicBezTo>
                  <a:cubicBezTo>
                    <a:pt x="7125" y="12568"/>
                    <a:pt x="7110" y="12040"/>
                    <a:pt x="6923" y="11704"/>
                  </a:cubicBezTo>
                  <a:cubicBezTo>
                    <a:pt x="6736" y="11368"/>
                    <a:pt x="6741" y="11373"/>
                    <a:pt x="6491" y="11224"/>
                  </a:cubicBezTo>
                  <a:cubicBezTo>
                    <a:pt x="6241" y="11075"/>
                    <a:pt x="6016" y="10984"/>
                    <a:pt x="5675" y="10960"/>
                  </a:cubicBezTo>
                  <a:cubicBezTo>
                    <a:pt x="5334" y="10936"/>
                    <a:pt x="5081" y="11042"/>
                    <a:pt x="4788" y="11104"/>
                  </a:cubicBezTo>
                  <a:cubicBezTo>
                    <a:pt x="4495" y="11166"/>
                    <a:pt x="4774" y="11104"/>
                    <a:pt x="4212" y="11272"/>
                  </a:cubicBezTo>
                  <a:cubicBezTo>
                    <a:pt x="3650" y="11440"/>
                    <a:pt x="2759" y="11459"/>
                    <a:pt x="1981" y="11944"/>
                  </a:cubicBezTo>
                  <a:cubicBezTo>
                    <a:pt x="1203" y="12429"/>
                    <a:pt x="-774" y="12938"/>
                    <a:pt x="325" y="13696"/>
                  </a:cubicBezTo>
                  <a:cubicBezTo>
                    <a:pt x="1424" y="14454"/>
                    <a:pt x="4403" y="15457"/>
                    <a:pt x="7475" y="15735"/>
                  </a:cubicBezTo>
                  <a:cubicBezTo>
                    <a:pt x="10546" y="16013"/>
                    <a:pt x="11976" y="15274"/>
                    <a:pt x="15681" y="15087"/>
                  </a:cubicBezTo>
                  <a:cubicBezTo>
                    <a:pt x="19387" y="14900"/>
                    <a:pt x="23946" y="16364"/>
                    <a:pt x="25999" y="14799"/>
                  </a:cubicBezTo>
                  <a:cubicBezTo>
                    <a:pt x="28053" y="13235"/>
                    <a:pt x="25956" y="9683"/>
                    <a:pt x="25951" y="7265"/>
                  </a:cubicBezTo>
                  <a:cubicBezTo>
                    <a:pt x="25946" y="4846"/>
                    <a:pt x="26157" y="4147"/>
                    <a:pt x="25975" y="2708"/>
                  </a:cubicBezTo>
                  <a:cubicBezTo>
                    <a:pt x="25794" y="1268"/>
                    <a:pt x="26657" y="409"/>
                    <a:pt x="25040" y="68"/>
                  </a:cubicBezTo>
                  <a:cubicBezTo>
                    <a:pt x="23422" y="-273"/>
                    <a:pt x="19301" y="764"/>
                    <a:pt x="17889" y="1004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-3108" y="-2325"/>
              <a:ext cx="28811" cy="16247"/>
            </a:xfrm>
            <a:custGeom>
              <a:gdLst>
                <a:gd name="connsiteX0" fmla="*/ 19233 w 28805"/>
                <a:gd name="connsiteY0" fmla="*/ 983 h 16243"/>
                <a:gd name="connsiteX1" fmla="*/ 18642 w 28805"/>
                <a:gd name="connsiteY1" fmla="*/ 3448 h 16243"/>
                <a:gd name="connsiteX2" fmla="*/ 18153 w 28805"/>
                <a:gd name="connsiteY2" fmla="*/ 4238 h 16243"/>
                <a:gd name="connsiteX3" fmla="*/ 17151 w 28805"/>
                <a:gd name="connsiteY3" fmla="*/ 4485 h 16243"/>
                <a:gd name="connsiteX4" fmla="*/ 16637 w 28805"/>
                <a:gd name="connsiteY4" fmla="*/ 5028 h 16243"/>
                <a:gd name="connsiteX5" fmla="*/ 16380 w 28805"/>
                <a:gd name="connsiteY5" fmla="*/ 5990 h 16243"/>
                <a:gd name="connsiteX6" fmla="*/ 16535 w 28805"/>
                <a:gd name="connsiteY6" fmla="*/ 6952 h 16243"/>
                <a:gd name="connsiteX7" fmla="*/ 16380 w 28805"/>
                <a:gd name="connsiteY7" fmla="*/ 7939 h 16243"/>
                <a:gd name="connsiteX8" fmla="*/ 15533 w 28805"/>
                <a:gd name="connsiteY8" fmla="*/ 8334 h 16243"/>
                <a:gd name="connsiteX9" fmla="*/ 14659 w 28805"/>
                <a:gd name="connsiteY9" fmla="*/ 8581 h 16243"/>
                <a:gd name="connsiteX10" fmla="*/ 14080 w 28805"/>
                <a:gd name="connsiteY10" fmla="*/ 9120 h 16243"/>
                <a:gd name="connsiteX11" fmla="*/ 14027 w 28805"/>
                <a:gd name="connsiteY11" fmla="*/ 9769 h 16243"/>
                <a:gd name="connsiteX12" fmla="*/ 14578 w 28805"/>
                <a:gd name="connsiteY12" fmla="*/ 10820 h 16243"/>
                <a:gd name="connsiteX13" fmla="*/ 14873 w 28805"/>
                <a:gd name="connsiteY13" fmla="*/ 11653 h 16243"/>
                <a:gd name="connsiteX14" fmla="*/ 14659 w 28805"/>
                <a:gd name="connsiteY14" fmla="*/ 12331 h 16243"/>
                <a:gd name="connsiteX15" fmla="*/ 13914 w 28805"/>
                <a:gd name="connsiteY15" fmla="*/ 12849 h 16243"/>
                <a:gd name="connsiteX16" fmla="*/ 12912 w 28805"/>
                <a:gd name="connsiteY16" fmla="*/ 12973 h 16243"/>
                <a:gd name="connsiteX17" fmla="*/ 11961 w 28805"/>
                <a:gd name="connsiteY17" fmla="*/ 12726 h 16243"/>
                <a:gd name="connsiteX18" fmla="*/ 11473 w 28805"/>
                <a:gd name="connsiteY18" fmla="*/ 12627 h 16243"/>
                <a:gd name="connsiteX19" fmla="*/ 11036 w 28805"/>
                <a:gd name="connsiteY19" fmla="*/ 12726 h 16243"/>
                <a:gd name="connsiteX20" fmla="*/ 10342 w 28805"/>
                <a:gd name="connsiteY20" fmla="*/ 13195 h 16243"/>
                <a:gd name="connsiteX21" fmla="*/ 9828 w 28805"/>
                <a:gd name="connsiteY21" fmla="*/ 13590 h 16243"/>
                <a:gd name="connsiteX22" fmla="*/ 9032 w 28805"/>
                <a:gd name="connsiteY22" fmla="*/ 13762 h 16243"/>
                <a:gd name="connsiteX23" fmla="*/ 7953 w 28805"/>
                <a:gd name="connsiteY23" fmla="*/ 13269 h 16243"/>
                <a:gd name="connsiteX24" fmla="*/ 7413 w 28805"/>
                <a:gd name="connsiteY24" fmla="*/ 12035 h 16243"/>
                <a:gd name="connsiteX25" fmla="*/ 6950 w 28805"/>
                <a:gd name="connsiteY25" fmla="*/ 11542 h 16243"/>
                <a:gd name="connsiteX26" fmla="*/ 6077 w 28805"/>
                <a:gd name="connsiteY26" fmla="*/ 11270 h 16243"/>
                <a:gd name="connsiteX27" fmla="*/ 5127 w 28805"/>
                <a:gd name="connsiteY27" fmla="*/ 11418 h 16243"/>
                <a:gd name="connsiteX28" fmla="*/ 4511 w 28805"/>
                <a:gd name="connsiteY28" fmla="*/ 11591 h 16243"/>
                <a:gd name="connsiteX29" fmla="*/ 2121 w 28805"/>
                <a:gd name="connsiteY29" fmla="*/ 12282 h 16243"/>
                <a:gd name="connsiteX30" fmla="*/ 348 w 28805"/>
                <a:gd name="connsiteY30" fmla="*/ 14083 h 16243"/>
                <a:gd name="connsiteX31" fmla="*/ 8004 w 28805"/>
                <a:gd name="connsiteY31" fmla="*/ 16180 h 16243"/>
                <a:gd name="connsiteX32" fmla="*/ 16792 w 28805"/>
                <a:gd name="connsiteY32" fmla="*/ 15514 h 16243"/>
                <a:gd name="connsiteX33" fmla="*/ 27840 w 28805"/>
                <a:gd name="connsiteY33" fmla="*/ 15218 h 16243"/>
                <a:gd name="connsiteX34" fmla="*/ 27789 w 28805"/>
                <a:gd name="connsiteY34" fmla="*/ 7470 h 16243"/>
                <a:gd name="connsiteX35" fmla="*/ 27815 w 28805"/>
                <a:gd name="connsiteY35" fmla="*/ 2784 h 16243"/>
                <a:gd name="connsiteX36" fmla="*/ 26813 w 28805"/>
                <a:gd name="connsiteY36" fmla="*/ 70 h 16243"/>
                <a:gd name="connsiteX37" fmla="*/ 19155 w 28805"/>
                <a:gd name="connsiteY37" fmla="*/ 1032 h 162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805" h="16244">
                  <a:moveTo>
                    <a:pt x="19233" y="983"/>
                  </a:moveTo>
                  <a:cubicBezTo>
                    <a:pt x="19124" y="1460"/>
                    <a:pt x="18858" y="2798"/>
                    <a:pt x="18642" y="3448"/>
                  </a:cubicBezTo>
                  <a:cubicBezTo>
                    <a:pt x="18425" y="4099"/>
                    <a:pt x="18451" y="4030"/>
                    <a:pt x="18153" y="4238"/>
                  </a:cubicBezTo>
                  <a:cubicBezTo>
                    <a:pt x="17856" y="4446"/>
                    <a:pt x="17454" y="4326"/>
                    <a:pt x="17151" y="4485"/>
                  </a:cubicBezTo>
                  <a:cubicBezTo>
                    <a:pt x="16848" y="4643"/>
                    <a:pt x="16792" y="4726"/>
                    <a:pt x="16637" y="5028"/>
                  </a:cubicBezTo>
                  <a:cubicBezTo>
                    <a:pt x="16483" y="5329"/>
                    <a:pt x="16401" y="5605"/>
                    <a:pt x="16380" y="5990"/>
                  </a:cubicBezTo>
                  <a:cubicBezTo>
                    <a:pt x="16360" y="6374"/>
                    <a:pt x="16535" y="6563"/>
                    <a:pt x="16535" y="6952"/>
                  </a:cubicBezTo>
                  <a:cubicBezTo>
                    <a:pt x="16535" y="7342"/>
                    <a:pt x="16581" y="7663"/>
                    <a:pt x="16380" y="7939"/>
                  </a:cubicBezTo>
                  <a:cubicBezTo>
                    <a:pt x="16180" y="8216"/>
                    <a:pt x="15877" y="8205"/>
                    <a:pt x="15533" y="8334"/>
                  </a:cubicBezTo>
                  <a:cubicBezTo>
                    <a:pt x="15188" y="8462"/>
                    <a:pt x="14957" y="8408"/>
                    <a:pt x="14659" y="8581"/>
                  </a:cubicBezTo>
                  <a:cubicBezTo>
                    <a:pt x="14361" y="8753"/>
                    <a:pt x="14225" y="8871"/>
                    <a:pt x="14080" y="9120"/>
                  </a:cubicBezTo>
                  <a:cubicBezTo>
                    <a:pt x="13935" y="9369"/>
                    <a:pt x="14021" y="9756"/>
                    <a:pt x="14027" y="9769"/>
                  </a:cubicBezTo>
                  <a:cubicBezTo>
                    <a:pt x="14033" y="9782"/>
                    <a:pt x="14237" y="10335"/>
                    <a:pt x="14578" y="10820"/>
                  </a:cubicBezTo>
                  <a:cubicBezTo>
                    <a:pt x="14919" y="11305"/>
                    <a:pt x="14873" y="11653"/>
                    <a:pt x="14873" y="11653"/>
                  </a:cubicBezTo>
                  <a:cubicBezTo>
                    <a:pt x="14873" y="11653"/>
                    <a:pt x="14839" y="12084"/>
                    <a:pt x="14659" y="12331"/>
                  </a:cubicBezTo>
                  <a:cubicBezTo>
                    <a:pt x="14479" y="12578"/>
                    <a:pt x="14263" y="12721"/>
                    <a:pt x="13914" y="12849"/>
                  </a:cubicBezTo>
                  <a:cubicBezTo>
                    <a:pt x="13565" y="12978"/>
                    <a:pt x="13302" y="12997"/>
                    <a:pt x="12912" y="12973"/>
                  </a:cubicBezTo>
                  <a:cubicBezTo>
                    <a:pt x="12521" y="12948"/>
                    <a:pt x="12249" y="12795"/>
                    <a:pt x="11961" y="12726"/>
                  </a:cubicBezTo>
                  <a:cubicBezTo>
                    <a:pt x="11673" y="12657"/>
                    <a:pt x="11658" y="12627"/>
                    <a:pt x="11473" y="12627"/>
                  </a:cubicBezTo>
                  <a:cubicBezTo>
                    <a:pt x="11288" y="12627"/>
                    <a:pt x="11262" y="12613"/>
                    <a:pt x="11036" y="12726"/>
                  </a:cubicBezTo>
                  <a:cubicBezTo>
                    <a:pt x="10810" y="12839"/>
                    <a:pt x="10584" y="13022"/>
                    <a:pt x="10342" y="13195"/>
                  </a:cubicBezTo>
                  <a:cubicBezTo>
                    <a:pt x="10100" y="13368"/>
                    <a:pt x="10091" y="13477"/>
                    <a:pt x="9828" y="13590"/>
                  </a:cubicBezTo>
                  <a:cubicBezTo>
                    <a:pt x="9566" y="13703"/>
                    <a:pt x="9406" y="13826"/>
                    <a:pt x="9032" y="13762"/>
                  </a:cubicBezTo>
                  <a:cubicBezTo>
                    <a:pt x="8657" y="13699"/>
                    <a:pt x="8276" y="13614"/>
                    <a:pt x="7953" y="13269"/>
                  </a:cubicBezTo>
                  <a:cubicBezTo>
                    <a:pt x="7629" y="12923"/>
                    <a:pt x="7613" y="12381"/>
                    <a:pt x="7413" y="12035"/>
                  </a:cubicBezTo>
                  <a:cubicBezTo>
                    <a:pt x="7213" y="11690"/>
                    <a:pt x="7218" y="11695"/>
                    <a:pt x="6950" y="11542"/>
                  </a:cubicBezTo>
                  <a:cubicBezTo>
                    <a:pt x="6683" y="11388"/>
                    <a:pt x="6442" y="11295"/>
                    <a:pt x="6077" y="11270"/>
                  </a:cubicBezTo>
                  <a:cubicBezTo>
                    <a:pt x="5712" y="11246"/>
                    <a:pt x="5441" y="11355"/>
                    <a:pt x="5127" y="11418"/>
                  </a:cubicBezTo>
                  <a:cubicBezTo>
                    <a:pt x="4814" y="11482"/>
                    <a:pt x="5112" y="11418"/>
                    <a:pt x="4511" y="11591"/>
                  </a:cubicBezTo>
                  <a:cubicBezTo>
                    <a:pt x="3909" y="11764"/>
                    <a:pt x="2954" y="11783"/>
                    <a:pt x="2121" y="12282"/>
                  </a:cubicBezTo>
                  <a:cubicBezTo>
                    <a:pt x="1288" y="12781"/>
                    <a:pt x="-829" y="13304"/>
                    <a:pt x="348" y="14083"/>
                  </a:cubicBezTo>
                  <a:cubicBezTo>
                    <a:pt x="1525" y="14862"/>
                    <a:pt x="4715" y="15895"/>
                    <a:pt x="8004" y="16180"/>
                  </a:cubicBezTo>
                  <a:cubicBezTo>
                    <a:pt x="11293" y="16466"/>
                    <a:pt x="12824" y="15706"/>
                    <a:pt x="16792" y="15514"/>
                  </a:cubicBezTo>
                  <a:cubicBezTo>
                    <a:pt x="20759" y="15322"/>
                    <a:pt x="25641" y="16827"/>
                    <a:pt x="27840" y="15218"/>
                  </a:cubicBezTo>
                  <a:cubicBezTo>
                    <a:pt x="30039" y="13609"/>
                    <a:pt x="27794" y="9957"/>
                    <a:pt x="27789" y="7470"/>
                  </a:cubicBezTo>
                  <a:cubicBezTo>
                    <a:pt x="27784" y="4983"/>
                    <a:pt x="28009" y="4265"/>
                    <a:pt x="27815" y="2784"/>
                  </a:cubicBezTo>
                  <a:cubicBezTo>
                    <a:pt x="27620" y="1304"/>
                    <a:pt x="28545" y="421"/>
                    <a:pt x="26813" y="70"/>
                  </a:cubicBezTo>
                  <a:cubicBezTo>
                    <a:pt x="25080" y="-281"/>
                    <a:pt x="20667" y="786"/>
                    <a:pt x="19155" y="1032"/>
                  </a:cubicBezTo>
                </a:path>
              </a:pathLst>
            </a:custGeom>
            <a:solidFill>
              <a:srgbClr val="A857A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/>
            </a:p>
          </p:txBody>
        </p:sp>
      </p:grpSp>
      <p:sp>
        <p:nvSpPr>
          <p:cNvPr id="11" name="文本框 10" title=""/>
          <p:cNvSpPr txBox="1"/>
          <p:nvPr/>
        </p:nvSpPr>
        <p:spPr>
          <a:xfrm>
            <a:off x="4992624" y="3197225"/>
            <a:ext cx="6937121" cy="1567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5400" err="1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>
                    <a:srgbClr val="FBFBFB">
                      <a:alpha val="100000"/>
                    </a:srgbClr>
                  </a:glow>
                  <a:reflection blurRad="6350" stA="34000" endA="300" endPos="45500" dir="5400000" sy="-100000" algn="bl" rotWithShape="0"/>
                </a:effectLst>
                <a:latin typeface="Gill Sans Ultra Bold" panose="020b0a02020104020203" charset="0"/>
                <a:ea typeface="汉仪超级战甲简" panose="00020600040101010101" charset="-122"/>
                <a:cs typeface="Gill Sans Ultra Bold" panose="020b0a02020104020203" charset="0"/>
                <a:sym typeface="+mn-ea"/>
              </a:rPr>
              <a:t>Neighbourhood</a:t>
            </a:r>
            <a:endParaRPr lang="zh-CN" altLang="en-US" sz="5400">
              <a:ln w="31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>
                  <a:srgbClr val="FBFBFB">
                    <a:alpha val="100000"/>
                  </a:srgbClr>
                </a:glow>
                <a:reflection blurRad="6350" stA="34000" endA="300" endPos="45500" dir="5400000" sy="-100000" algn="bl" rotWithShape="0"/>
              </a:effectLst>
              <a:latin typeface="Gill Sans Ultra Bold" panose="020b0a02020104020203" charset="0"/>
              <a:ea typeface="汉仪超级战甲简" panose="00020600040101010101" charset="-122"/>
              <a:cs typeface="Gill Sans Ultra Bold" panose="020b0a02020104020203" charset="0"/>
              <a:sym typeface="+mn-ea"/>
            </a:endParaRPr>
          </a:p>
        </p:txBody>
      </p:sp>
      <p:grpSp>
        <p:nvGrpSpPr>
          <p:cNvPr id="3" name="组合 2" title=""/>
          <p:cNvGrpSpPr/>
          <p:nvPr/>
        </p:nvGrpSpPr>
        <p:grpSpPr>
          <a:xfrm>
            <a:off x="7714226" y="1684183"/>
            <a:ext cx="3445387" cy="1177560"/>
            <a:chOff x="11680" y="3415"/>
            <a:chExt cx="5970" cy="1080"/>
          </a:xfrm>
        </p:grpSpPr>
        <p:sp>
          <p:nvSpPr>
            <p:cNvPr id="2" name="圆角矩形 1"/>
            <p:cNvSpPr/>
            <p:nvPr/>
          </p:nvSpPr>
          <p:spPr>
            <a:xfrm>
              <a:off x="12277" y="3415"/>
              <a:ext cx="4776" cy="108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超级战甲简" panose="00020600040101010101" charset="-122"/>
                <a:ea typeface="汉仪超级战甲简" panose="000206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80" y="3583"/>
              <a:ext cx="5970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Gill Sans Ultra Bold" panose="020b0a02020104020203" charset="0"/>
                  <a:ea typeface="汉仪超级战甲简" panose="00020600040101010101" charset="-122"/>
                  <a:cs typeface="Gill Sans Ultra Bold" panose="020b0a02020104020203" charset="0"/>
                </a:rPr>
                <a:t>Unit 2</a:t>
              </a:r>
              <a:endParaRPr lang="en-US" altLang="zh-CN" sz="400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charset="0"/>
                <a:ea typeface="汉仪超级战甲简" panose="00020600040101010101" charset="-122"/>
                <a:cs typeface="Gill Sans Ultra Bold" panose="020b0a02020104020203" charset="0"/>
              </a:endParaRPr>
            </a:p>
          </p:txBody>
        </p:sp>
      </p:grpSp>
      <p:sp>
        <p:nvSpPr>
          <p:cNvPr id="4" name="文本框 3" title=""/>
          <p:cNvSpPr txBox="1"/>
          <p:nvPr/>
        </p:nvSpPr>
        <p:spPr>
          <a:xfrm>
            <a:off x="5807708" y="4765314"/>
            <a:ext cx="600075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en-US" altLang="zh-CN" sz="48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Integration (D)</a:t>
            </a:r>
            <a:endParaRPr lang="zh-CN" altLang="en-US" sz="48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1230630"/>
            <a:ext cx="10142220" cy="43967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266245" title=""/>
          <p:cNvSpPr txBox="1"/>
          <p:nvPr/>
        </p:nvSpPr>
        <p:spPr>
          <a:xfrm>
            <a:off x="724535" y="1726565"/>
            <a:ext cx="10688320" cy="4028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organize</a:t>
            </a:r>
            <a:r>
              <a:rPr lang="en-US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vt.</a:t>
            </a:r>
            <a:r>
              <a:rPr lang="en-US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组织；安排；筹备；规划；整理；使有条理</a:t>
            </a:r>
            <a:endParaRPr lang="en-US" sz="2800" b="1">
              <a:solidFill>
                <a:srgbClr val="C00000"/>
              </a:solidFill>
              <a:latin typeface="Times New Roman Bold" panose="02020803070505020304" charset="0"/>
              <a:ea typeface="Times New Roman" panose="02020603050405020304" charset="0"/>
              <a:cs typeface="Times New Roman Bold" panose="020208030705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常见搭配及例句：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organize a party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组织一场派对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We are going to organize a birthday party for our friend.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（我们打算为朋友组织一场生日派对。）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organize one's thoughts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整理思绪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Before writing, you should organize your thoughts.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（在写作之前，你应该整理一下思绪。）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organize an event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筹备一个活动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The school organized a sports event last week.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（学校上周组织了一场体育活动。）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379095"/>
            <a:ext cx="10142220" cy="754380"/>
          </a:xfrm>
          <a:prstGeom prst="rect">
            <a:avLst/>
          </a:prstGeom>
        </p:spPr>
      </p:pic>
      <p:sp>
        <p:nvSpPr>
          <p:cNvPr id="3" name="文本框 2" title=""/>
          <p:cNvSpPr txBox="1"/>
          <p:nvPr/>
        </p:nvSpPr>
        <p:spPr>
          <a:xfrm>
            <a:off x="410845" y="1133475"/>
            <a:ext cx="1108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1. I want to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organize</a:t>
            </a:r>
            <a:r>
              <a:rPr lang="en-US" altLang="zh-CN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 an activity—“Collect and Share”. </a:t>
            </a:r>
            <a:endParaRPr lang="en-US" altLang="zh-CN" sz="3200" b="1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360045"/>
            <a:ext cx="10142220" cy="754380"/>
          </a:xfrm>
          <a:prstGeom prst="rect">
            <a:avLst/>
          </a:prstGeom>
        </p:spPr>
      </p:pic>
      <p:sp>
        <p:nvSpPr>
          <p:cNvPr id="3" name="文本框 2" title=""/>
          <p:cNvSpPr txBox="1"/>
          <p:nvPr/>
        </p:nvSpPr>
        <p:spPr>
          <a:xfrm>
            <a:off x="410845" y="1114425"/>
            <a:ext cx="1108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2. First, we can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give away</a:t>
            </a:r>
            <a:r>
              <a:rPr lang="en-US" altLang="zh-CN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 some of our old books. </a:t>
            </a:r>
            <a:endParaRPr lang="en-US" altLang="zh-CN" sz="3200" b="1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4" name="文本框 266245" title=""/>
          <p:cNvSpPr txBox="1"/>
          <p:nvPr/>
        </p:nvSpPr>
        <p:spPr>
          <a:xfrm>
            <a:off x="724535" y="1717040"/>
            <a:ext cx="10688320" cy="4028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give away</a:t>
            </a:r>
            <a:r>
              <a:rPr lang="en-US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  </a:t>
            </a:r>
            <a:r>
              <a:rPr lang="zh-CN" altLang="en-US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赠送；捐赠；分发；泄露（秘密等）</a:t>
            </a:r>
            <a:endParaRPr lang="en-US" sz="2800" b="1">
              <a:solidFill>
                <a:srgbClr val="C00000"/>
              </a:solidFill>
              <a:latin typeface="Times New Roman Bold" panose="02020803070505020304" charset="0"/>
              <a:ea typeface="Times New Roman" panose="02020603050405020304" charset="0"/>
              <a:cs typeface="Times New Roman Bold" panose="020208030705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常见搭配及例句：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give away old clothes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捐赠旧衣服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I will give away my old clothes to the poor.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（我将把我的旧衣服捐赠给穷人。）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give away the secret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泄露秘密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Don't give away the secret.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（不要泄露秘密。）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give away free samples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分发免费样品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The company gave away free samples of their new product.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（公司分发了他们新产品的免费样品。）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5" y="521970"/>
            <a:ext cx="10142220" cy="754380"/>
          </a:xfrm>
          <a:prstGeom prst="rect">
            <a:avLst/>
          </a:prstGeom>
        </p:spPr>
      </p:pic>
      <p:sp>
        <p:nvSpPr>
          <p:cNvPr id="3" name="文本框 2" title=""/>
          <p:cNvSpPr txBox="1"/>
          <p:nvPr/>
        </p:nvSpPr>
        <p:spPr>
          <a:xfrm>
            <a:off x="410845" y="1276350"/>
            <a:ext cx="1108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3. We'll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raise</a:t>
            </a:r>
            <a:r>
              <a:rPr lang="en-US" altLang="zh-CN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 money for ... </a:t>
            </a:r>
            <a:endParaRPr lang="en-US" altLang="zh-CN" sz="3200" b="1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4" name="文本框 266245" title=""/>
          <p:cNvSpPr txBox="1"/>
          <p:nvPr/>
        </p:nvSpPr>
        <p:spPr>
          <a:xfrm>
            <a:off x="724535" y="1726565"/>
            <a:ext cx="10688320" cy="4028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raise</a:t>
            </a:r>
            <a:r>
              <a:rPr lang="en-US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 </a:t>
            </a:r>
            <a:r>
              <a:rPr lang="en-US" sz="2800" b="1" i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vt.</a:t>
            </a:r>
            <a:r>
              <a:rPr lang="en-US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Times New Roman Bold" panose="02020803070505020304" charset="0"/>
                <a:ea typeface="Times New Roman" panose="02020603050405020304" charset="0"/>
                <a:cs typeface="Times New Roman Bold" panose="02020803070505020304" charset="0"/>
                <a:sym typeface="+mn-ea"/>
              </a:rPr>
              <a:t>举起；抬起；提高；筹募；养育；饲养；引发</a:t>
            </a:r>
            <a:endParaRPr lang="zh-CN" altLang="en-US" sz="2800" b="1">
              <a:solidFill>
                <a:srgbClr val="C00000"/>
              </a:solidFill>
              <a:latin typeface="Times New Roman Bold" panose="02020803070505020304" charset="0"/>
              <a:ea typeface="Times New Roman" panose="02020603050405020304" charset="0"/>
              <a:cs typeface="Times New Roman Bold" panose="020208030705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常见搭配及例句：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raise one's hand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举手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Please raise your hand if you know the answer.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（如果你知道答案请举手。）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raise money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筹集资金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They are raising money for the charity.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（他们正在为慈善机构筹集资金。）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raise a question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提出一个问题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</a:t>
            </a:r>
            <a:endParaRPr lang="en-US" altLang="zh-CN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e.g. </a:t>
            </a: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He raised a very interesting question in class.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     </a:t>
            </a:r>
            <a:r>
              <a:rPr lang="zh-CN" altLang="en-US" sz="2800">
                <a:latin typeface="Times New Roman" panose="02020603050405020304" charset="0"/>
                <a:ea typeface="Times New Roman" panose="02020603050405020304" charset="0"/>
                <a:sym typeface="+mn-ea"/>
              </a:rPr>
              <a:t>（他在课堂上提出了一个非常有趣的问题。）</a:t>
            </a:r>
            <a:endParaRPr lang="zh-CN" altLang="en-US" sz="2800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320290"/>
            <a:ext cx="10142220" cy="22174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 title=""/>
          <p:cNvSpPr/>
          <p:nvPr>
            <p:custDataLst>
              <p:tags r:id="rId2"/>
            </p:custDataLst>
          </p:nvPr>
        </p:nvSpPr>
        <p:spPr>
          <a:xfrm>
            <a:off x="339725" y="687070"/>
            <a:ext cx="11506835" cy="3270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1. —What would you like to do for your community? —I ______ to clean the park.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A. would like                       B. like                                C. wants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2. We are going to ______ a concert to raise money for the old people.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A. organize                          B. do                                  C. make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3. The teacher gives some advice ______ the students.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A. for                                   B. to                                   C. with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4. First, we should ______ our classroom. Then we can start the activity.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A. clean                               B. to clean                          C. cleaning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5. —Let's raise money for the poor children. —______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4500"/>
              </a:lnSpc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A. You're welcome.             B. Good idea.                     C. Thank you.</a:t>
            </a:r>
            <a:endParaRPr lang="en-US" altLang="zh-CN"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endParaRPr sz="24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379095" y="240030"/>
            <a:ext cx="1108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一</a:t>
            </a:r>
            <a:r>
              <a:rPr lang="en-US" altLang="zh-CN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、</a:t>
            </a:r>
            <a:r>
              <a:rPr lang="zh-CN" altLang="en-US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单项选择</a:t>
            </a:r>
            <a:endParaRPr lang="en-US" altLang="zh-CN" sz="3200" b="1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7683500" y="687070"/>
            <a:ext cx="585470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2941320" y="1798320"/>
            <a:ext cx="585470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4784090" y="3015615"/>
            <a:ext cx="585470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2968625" y="4177665"/>
            <a:ext cx="585470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6"/>
            </p:custDataLst>
          </p:nvPr>
        </p:nvSpPr>
        <p:spPr>
          <a:xfrm>
            <a:off x="6442075" y="5278120"/>
            <a:ext cx="585470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 title=""/>
          <p:cNvSpPr/>
          <p:nvPr>
            <p:custDataLst>
              <p:tags r:id="rId2"/>
            </p:custDataLst>
          </p:nvPr>
        </p:nvSpPr>
        <p:spPr>
          <a:xfrm>
            <a:off x="539750" y="1049020"/>
            <a:ext cx="11506835" cy="3270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fontAlgn="auto">
              <a:lnSpc>
                <a:spcPts val="7500"/>
              </a:lnSpc>
              <a:buFont typeface="Wingdings" panose="05000000000000000000" charset="0"/>
              <a:buNone/>
            </a:pPr>
            <a:r>
              <a:rPr lang="en-US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1. </a:t>
            </a: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We can ______</a:t>
            </a:r>
            <a:r>
              <a:rPr lang="en-US" altLang="zh-CN" sz="2800"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  <a:sym typeface="+mn-ea"/>
              </a:rPr>
              <a:t>__</a:t>
            </a: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 (</a:t>
            </a:r>
            <a:r>
              <a:rPr lang="zh-CN" altLang="en-US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组织</a:t>
            </a: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) a book fair to show some good books.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7500"/>
              </a:lnSpc>
              <a:buFont typeface="Wingdings" panose="05000000000000000000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2. My mother often ______ (</a:t>
            </a:r>
            <a:r>
              <a:rPr lang="zh-CN" altLang="en-US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收集</a:t>
            </a: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) old bottles and sells them.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7500"/>
              </a:lnSpc>
              <a:buFont typeface="Wingdings" panose="05000000000000000000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3. Let's ______ (</a:t>
            </a:r>
            <a:r>
              <a:rPr lang="zh-CN" altLang="en-US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筹集</a:t>
            </a: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) money for the poor students.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7500"/>
              </a:lnSpc>
              <a:buFont typeface="Wingdings" panose="05000000000000000000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4. The teacher gives away the homework to the ______</a:t>
            </a:r>
            <a:r>
              <a:rPr lang="en-US" altLang="zh-CN" sz="2800"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  <a:sym typeface="+mn-ea"/>
              </a:rPr>
              <a:t>_</a:t>
            </a: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 (</a:t>
            </a:r>
            <a:r>
              <a:rPr lang="zh-CN" altLang="en-US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学生</a:t>
            </a: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).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 fontAlgn="auto">
              <a:lnSpc>
                <a:spcPts val="7500"/>
              </a:lnSpc>
              <a:buFont typeface="Wingdings" panose="05000000000000000000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5. I would like to ______ (</a:t>
            </a:r>
            <a:r>
              <a:rPr lang="zh-CN" altLang="en-US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分享</a:t>
            </a:r>
            <a:r>
              <a:rPr lang="en-US" altLang="zh-CN" sz="2800">
                <a:solidFill>
                  <a:schemeClr val="tx1"/>
                </a:solidFill>
                <a:latin typeface="Times New Roman Regular" panose="02020803070505020304" charset="0"/>
                <a:ea typeface="宋体" panose="02010600030101010101" pitchFamily="2" charset="-122"/>
                <a:cs typeface="Times New Roman Regular" panose="02020803070505020304" charset="0"/>
              </a:rPr>
              <a:t>) my happiness with you.</a:t>
            </a:r>
            <a:endParaRPr lang="en-US" altLang="zh-CN" sz="28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endParaRPr sz="2800">
              <a:solidFill>
                <a:schemeClr val="tx1"/>
              </a:solidFill>
              <a:latin typeface="Times New Roman Regular" panose="02020803070505020304" charset="0"/>
              <a:ea typeface="宋体" panose="02010600030101010101" pitchFamily="2" charset="-122"/>
              <a:cs typeface="Times New Roman Regular" panose="02020803070505020304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379095" y="535305"/>
            <a:ext cx="1108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二</a:t>
            </a:r>
            <a:r>
              <a:rPr lang="en-US" altLang="zh-CN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、</a:t>
            </a:r>
            <a:r>
              <a:rPr lang="zh-CN" altLang="en-US" sz="3200" b="1">
                <a:latin typeface="Times New Roman" panose="02020603050405020304" charset="0"/>
                <a:ea typeface="Times New Roman" panose="02020603050405020304" charset="0"/>
                <a:sym typeface="+mn-ea"/>
              </a:rPr>
              <a:t>根据句意及汉语提示完成句子</a:t>
            </a:r>
            <a:endParaRPr lang="zh-CN" altLang="en-US" sz="3200" b="1"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2146300" y="1442085"/>
            <a:ext cx="2080895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organize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395345" y="2446020"/>
            <a:ext cx="1746885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collects 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1868170" y="3416935"/>
            <a:ext cx="998855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raise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6"/>
            </p:custDataLst>
          </p:nvPr>
        </p:nvSpPr>
        <p:spPr>
          <a:xfrm>
            <a:off x="3197225" y="5318125"/>
            <a:ext cx="1938020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share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7"/>
            </p:custDataLst>
          </p:nvPr>
        </p:nvSpPr>
        <p:spPr>
          <a:xfrm>
            <a:off x="7393940" y="4281805"/>
            <a:ext cx="1352550" cy="572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students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320290"/>
            <a:ext cx="10142220" cy="22174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8795" y="3973195"/>
            <a:ext cx="2783205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657225" y="5055235"/>
            <a:ext cx="896175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Write a speech about what you will do for your class.</a:t>
            </a:r>
            <a:endParaRPr lang="en-US" sz="28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椭圆 5" title=""/>
          <p:cNvSpPr/>
          <p:nvPr>
            <p:custDataLst>
              <p:tags r:id="rId4"/>
            </p:custDataLst>
          </p:nvPr>
        </p:nvSpPr>
        <p:spPr>
          <a:xfrm>
            <a:off x="463550" y="1353185"/>
            <a:ext cx="3820795" cy="1062355"/>
          </a:xfrm>
          <a:prstGeom prst="ellipse">
            <a:avLst/>
          </a:prstGeom>
          <a:solidFill>
            <a:srgbClr val="A857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Required(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必做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椭圆 6" title=""/>
          <p:cNvSpPr/>
          <p:nvPr>
            <p:custDataLst>
              <p:tags r:id="rId5"/>
            </p:custDataLst>
          </p:nvPr>
        </p:nvSpPr>
        <p:spPr>
          <a:xfrm>
            <a:off x="463550" y="3973195"/>
            <a:ext cx="3820795" cy="942340"/>
          </a:xfrm>
          <a:prstGeom prst="ellipse">
            <a:avLst/>
          </a:prstGeom>
          <a:solidFill>
            <a:srgbClr val="A857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Optional(</a:t>
            </a:r>
            <a:r>
              <a:rPr lang="zh-CN" altLang="en-US" sz="2800" b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选做</a:t>
            </a:r>
            <a:r>
              <a:rPr lang="en-US" altLang="zh-CN" sz="2800" b="1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)</a:t>
            </a:r>
            <a:endParaRPr kumimoji="0" lang="zh-C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6"/>
            </p:custDataLst>
          </p:nvPr>
        </p:nvSpPr>
        <p:spPr>
          <a:xfrm>
            <a:off x="575310" y="2693035"/>
            <a:ext cx="115468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l" defTabSz="1219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Edit your writing with your classmates, rewrite it and hand it in.</a:t>
            </a:r>
            <a:endParaRPr kumimoji="0" lang="en-US" sz="28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9" name="图片 8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7305" y="347345"/>
            <a:ext cx="6346190" cy="11093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/>
        </p:nvSpPr>
        <p:spPr>
          <a:xfrm>
            <a:off x="838200" y="4654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>
                <a:latin typeface="Arial Black" panose="020b0a04020102020204" charset="0"/>
                <a:cs typeface="Arial Black" panose="020b0a04020102020204" charset="0"/>
              </a:rPr>
              <a:t>Learning Objectives</a:t>
            </a:r>
            <a:endParaRPr lang="en-US" altLang="zh-CN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527685" y="2343150"/>
            <a:ext cx="111880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1.Know about the structure of Simon's mind map and learn about what he can do for his community;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2.Write a speech script about what we can do for our communities;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3.Use some useful expressions in our speech script.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1203325" y="1648460"/>
            <a:ext cx="9391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this lesson, we will be able to: </a:t>
            </a:r>
            <a:endParaRPr lang="en-US" altLang="zh-CN" sz="36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849100" y="10858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 txBox="1">
            <a:spLocks noGrp="1"/>
          </p:cNvSpPr>
          <p:nvPr>
            <p:ph type="title" idx="4294967295"/>
          </p:nvPr>
        </p:nvSpPr>
        <p:spPr>
          <a:xfrm>
            <a:off x="537845" y="421005"/>
            <a:ext cx="10972800" cy="521970"/>
          </a:xfrm>
          <a:noFill/>
        </p:spPr>
        <p:txBody>
          <a:bodyPr wrap="square" rtlCol="0">
            <a:spAutoFit/>
          </a:bodyPr>
          <a:lstStyle/>
          <a:p>
            <a:pPr lvl="0" algn="l" defTabSz="914400">
              <a:buClrTx/>
              <a:buSzTx/>
              <a:buFontTx/>
            </a:pPr>
            <a:r>
              <a:rPr lang="en-US" altLang="zh-CN" sz="2800"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rPr>
              <a:t>Lead-in</a:t>
            </a:r>
            <a:endParaRPr lang="en-US" altLang="zh-CN" sz="2800">
              <a:latin typeface="Arial Black" panose="020b0a04020102020204" charset="0"/>
              <a:ea typeface="+mn-ea"/>
              <a:cs typeface="Arial Black" panose="020b0a04020102020204" charset="0"/>
              <a:sym typeface="+mn-ea"/>
            </a:endParaRPr>
          </a:p>
        </p:txBody>
      </p:sp>
      <p:sp>
        <p:nvSpPr>
          <p:cNvPr id="3" name="内容占位符 2" title=""/>
          <p:cNvSpPr>
            <a:spLocks noGrp="1"/>
          </p:cNvSpPr>
          <p:nvPr>
            <p:ph idx="4294967295"/>
          </p:nvPr>
        </p:nvSpPr>
        <p:spPr>
          <a:xfrm>
            <a:off x="589280" y="1010285"/>
            <a:ext cx="14096364" cy="7099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</a:rPr>
              <a:t>Watch some pictures about community workers and </a:t>
            </a: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8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</a:rPr>
              <a:t>answer questions below.</a:t>
            </a: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5" y="2087880"/>
            <a:ext cx="2195830" cy="2192655"/>
          </a:xfrm>
          <a:prstGeom prst="rect">
            <a:avLst/>
          </a:prstGeom>
        </p:spPr>
      </p:pic>
      <p:sp>
        <p:nvSpPr>
          <p:cNvPr id="5" name="内容占位符 2" title=""/>
          <p:cNvSpPr>
            <a:spLocks noGrp="1"/>
          </p:cNvSpPr>
          <p:nvPr/>
        </p:nvSpPr>
        <p:spPr>
          <a:xfrm>
            <a:off x="719455" y="4271010"/>
            <a:ext cx="9754870" cy="2115185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9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28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Who are they?</a:t>
            </a:r>
            <a:endParaRPr lang="en-US" altLang="zh-CN" sz="2800" b="1" noProof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8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What do you want to say to community workers? </a:t>
            </a: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8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What do you want to do for the community?</a:t>
            </a: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zh-CN" sz="2800" b="1" noProof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</a:endParaRPr>
          </a:p>
        </p:txBody>
      </p:sp>
      <p:pic>
        <p:nvPicPr>
          <p:cNvPr id="6" name="图片 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55" y="2021205"/>
            <a:ext cx="2125345" cy="2192655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930" y="2059305"/>
            <a:ext cx="2192655" cy="21831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/>
        </p:nvSpPr>
        <p:spPr>
          <a:xfrm>
            <a:off x="476885" y="408305"/>
            <a:ext cx="11238865" cy="1231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>
                <a:latin typeface="Arial Black" panose="020b0a04020102020204" charset="0"/>
                <a:cs typeface="Arial Black" panose="020b0a04020102020204" charset="0"/>
                <a:sym typeface="+mn-ea"/>
              </a:rPr>
              <a:t>Pre-writing</a:t>
            </a:r>
            <a:endParaRPr lang="en-US" altLang="zh-CN" sz="2800">
              <a:latin typeface="Arial Black" panose="020b0a04020102020204" charset="0"/>
              <a:cs typeface="Arial Black" panose="020b0a04020102020204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6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    Task 1   Talk about something about the community.</a:t>
            </a:r>
            <a:endParaRPr lang="en-US" altLang="zh-CN" sz="36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  <a:p>
            <a:endParaRPr lang="en-US" altLang="zh-CN" sz="36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矩形 1" title=""/>
          <p:cNvSpPr/>
          <p:nvPr/>
        </p:nvSpPr>
        <p:spPr>
          <a:xfrm>
            <a:off x="932815" y="1974850"/>
            <a:ext cx="10675620" cy="152781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457200" indent="-4572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9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 sz="36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Mr Wu asked the Class 1, Grade 7 students to give a speech about what they can do for their communities.</a:t>
            </a:r>
            <a:endParaRPr lang="en-US" altLang="zh-CN" sz="3600" b="1" noProof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04495" y="2011680"/>
            <a:ext cx="814070" cy="587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endParaRPr lang="en-US" altLang="zh-CN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4653280" y="3030855"/>
            <a:ext cx="4064000" cy="2194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pic>
        <p:nvPicPr>
          <p:cNvPr id="10" name="图片 9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0" y="3223260"/>
            <a:ext cx="3714750" cy="37147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873760" y="266700"/>
            <a:ext cx="7560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buClrTx/>
              <a:buSzTx/>
              <a:buFontTx/>
            </a:pPr>
            <a:r>
              <a:rPr lang="en-US" altLang="zh-CN" sz="2800"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rPr>
              <a:t>Pre-writing     </a:t>
            </a:r>
            <a:r>
              <a:rPr lang="en-US" altLang="zh-CN" sz="36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Task 2   Let’s talk.</a:t>
            </a:r>
            <a:endParaRPr lang="en-US" altLang="zh-CN" sz="36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537210" y="817880"/>
            <a:ext cx="946785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D1</a:t>
            </a:r>
            <a:endParaRPr lang="en-US" altLang="zh-CN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1369695" y="817880"/>
            <a:ext cx="10330815" cy="1076325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457200" indent="-4572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9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 sz="36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Look at Simon’s mind map of what he can do for his community.</a:t>
            </a:r>
            <a:endParaRPr lang="en-US" altLang="zh-CN" sz="3600" b="1" noProof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: 圆角 2" title=""/>
          <p:cNvSpPr/>
          <p:nvPr/>
        </p:nvSpPr>
        <p:spPr>
          <a:xfrm>
            <a:off x="4531995" y="1963420"/>
            <a:ext cx="3428365" cy="699135"/>
          </a:xfrm>
          <a:prstGeom prst="roundRect">
            <a:avLst/>
          </a:prstGeom>
          <a:solidFill>
            <a:srgbClr val="DFCCE1"/>
          </a:solidFill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Collect and Share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3423285" y="29140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cxnSp>
        <p:nvCxnSpPr>
          <p:cNvPr id="21" name="连接符: 肘形 20" title=""/>
          <p:cNvCxnSpPr/>
          <p:nvPr/>
        </p:nvCxnSpPr>
        <p:spPr>
          <a:xfrm rot="5400000">
            <a:off x="3697288" y="1120458"/>
            <a:ext cx="852170" cy="3945255"/>
          </a:xfrm>
          <a:prstGeom prst="bentConnector3">
            <a:avLst>
              <a:gd name="adj1" fmla="val 49963"/>
            </a:avLst>
          </a:prstGeom>
          <a:ln>
            <a:solidFill>
              <a:srgbClr val="A85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圆角 4" title=""/>
          <p:cNvSpPr/>
          <p:nvPr/>
        </p:nvSpPr>
        <p:spPr>
          <a:xfrm>
            <a:off x="992381" y="3310754"/>
            <a:ext cx="2315811" cy="816746"/>
          </a:xfrm>
          <a:prstGeom prst="roundRect">
            <a:avLst/>
          </a:prstGeom>
          <a:solidFill>
            <a:srgbClr val="DFCCE1"/>
          </a:solidFill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Old books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4" name="直接连接符 13" title=""/>
          <p:cNvCxnSpPr/>
          <p:nvPr/>
        </p:nvCxnSpPr>
        <p:spPr>
          <a:xfrm flipH="1">
            <a:off x="6096000" y="2767472"/>
            <a:ext cx="0" cy="591185"/>
          </a:xfrm>
          <a:prstGeom prst="line">
            <a:avLst/>
          </a:prstGeom>
          <a:ln>
            <a:solidFill>
              <a:srgbClr val="A85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5" title=""/>
          <p:cNvSpPr/>
          <p:nvPr/>
        </p:nvSpPr>
        <p:spPr>
          <a:xfrm>
            <a:off x="4937458" y="3310754"/>
            <a:ext cx="2315811" cy="816746"/>
          </a:xfrm>
          <a:prstGeom prst="roundRect">
            <a:avLst/>
          </a:prstGeom>
          <a:solidFill>
            <a:srgbClr val="DFCCE1"/>
          </a:solidFill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Old toys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8" name="连接符: 肘形 17" title=""/>
          <p:cNvCxnSpPr/>
          <p:nvPr/>
        </p:nvCxnSpPr>
        <p:spPr>
          <a:xfrm rot="5400000" flipV="1">
            <a:off x="7641908" y="1121093"/>
            <a:ext cx="852805" cy="3944620"/>
          </a:xfrm>
          <a:prstGeom prst="bentConnector3">
            <a:avLst>
              <a:gd name="adj1" fmla="val 50000"/>
            </a:avLst>
          </a:prstGeom>
          <a:ln>
            <a:solidFill>
              <a:srgbClr val="A85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6" title=""/>
          <p:cNvSpPr/>
          <p:nvPr/>
        </p:nvSpPr>
        <p:spPr>
          <a:xfrm>
            <a:off x="8882535" y="3311389"/>
            <a:ext cx="2315811" cy="816746"/>
          </a:xfrm>
          <a:prstGeom prst="roundRect">
            <a:avLst/>
          </a:prstGeom>
          <a:solidFill>
            <a:srgbClr val="DFCCE1"/>
          </a:solidFill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Old clothes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矩形: 圆角 7" title=""/>
          <p:cNvSpPr/>
          <p:nvPr/>
        </p:nvSpPr>
        <p:spPr>
          <a:xfrm>
            <a:off x="375384" y="4376628"/>
            <a:ext cx="3549807" cy="2064059"/>
          </a:xfrm>
          <a:prstGeom prst="roundRect">
            <a:avLst>
              <a:gd name="adj" fmla="val 9785"/>
            </a:avLst>
          </a:prstGeom>
          <a:solidFill>
            <a:srgbClr val="DFCCE1"/>
          </a:solidFill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Share them in the community centre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矩形: 圆角 10" title=""/>
          <p:cNvSpPr/>
          <p:nvPr/>
        </p:nvSpPr>
        <p:spPr>
          <a:xfrm>
            <a:off x="4321094" y="4376140"/>
            <a:ext cx="3549807" cy="2064059"/>
          </a:xfrm>
          <a:prstGeom prst="roundRect">
            <a:avLst>
              <a:gd name="adj" fmla="val 9785"/>
            </a:avLst>
          </a:prstGeom>
          <a:solidFill>
            <a:srgbClr val="DFCCE1"/>
          </a:solidFill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Give them to kids in need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矩形: 圆角 11" title=""/>
          <p:cNvSpPr/>
          <p:nvPr/>
        </p:nvSpPr>
        <p:spPr>
          <a:xfrm>
            <a:off x="8266173" y="4376775"/>
            <a:ext cx="3549807" cy="2064059"/>
          </a:xfrm>
          <a:prstGeom prst="roundRect">
            <a:avLst>
              <a:gd name="adj" fmla="val 9785"/>
            </a:avLst>
          </a:prstGeom>
          <a:solidFill>
            <a:srgbClr val="DFCCE1"/>
          </a:solidFill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Sell them to raise money for plants and flowers in the community garden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 title=""/>
          <p:cNvSpPr txBox="1"/>
          <p:nvPr/>
        </p:nvSpPr>
        <p:spPr>
          <a:xfrm>
            <a:off x="8637905" y="5826125"/>
            <a:ext cx="1305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800" b="1">
                <a:solidFill>
                  <a:srgbClr val="FF000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why</a:t>
            </a:r>
            <a:endParaRPr lang="en-US" altLang="zh-CN" sz="2800" b="1">
              <a:solidFill>
                <a:srgbClr val="FF0000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 title=""/>
          <p:cNvSpPr/>
          <p:nvPr/>
        </p:nvSpPr>
        <p:spPr>
          <a:xfrm>
            <a:off x="1140848" y="698613"/>
            <a:ext cx="10675768" cy="1076325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457200" indent="-4572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9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 sz="36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Read Simon’s speech script about what he can do for his community.</a:t>
            </a:r>
            <a:endParaRPr lang="en-US" altLang="zh-CN" sz="3600" b="1" noProof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375384" y="722022"/>
            <a:ext cx="8142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D2</a:t>
            </a:r>
            <a:endParaRPr lang="en-US" altLang="zh-CN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431472" y="1948436"/>
            <a:ext cx="609452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Hello, everyone,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矩形: 圆角 19" title=""/>
          <p:cNvSpPr/>
          <p:nvPr/>
        </p:nvSpPr>
        <p:spPr>
          <a:xfrm>
            <a:off x="1021080" y="1895475"/>
            <a:ext cx="1331595" cy="518795"/>
          </a:xfrm>
          <a:prstGeom prst="roundRect">
            <a:avLst/>
          </a:prstGeom>
          <a:noFill/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Greetings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矩形: 圆角 21" title=""/>
          <p:cNvSpPr/>
          <p:nvPr/>
        </p:nvSpPr>
        <p:spPr>
          <a:xfrm>
            <a:off x="1030605" y="2606675"/>
            <a:ext cx="1331595" cy="518795"/>
          </a:xfrm>
          <a:prstGeom prst="roundRect">
            <a:avLst/>
          </a:prstGeom>
          <a:noFill/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Purpose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左大括号 22" title=""/>
          <p:cNvSpPr/>
          <p:nvPr/>
        </p:nvSpPr>
        <p:spPr>
          <a:xfrm>
            <a:off x="2396971" y="1911710"/>
            <a:ext cx="1034501" cy="438251"/>
          </a:xfrm>
          <a:prstGeom prst="leftBrace">
            <a:avLst>
              <a:gd name="adj1" fmla="val 0"/>
              <a:gd name="adj2" fmla="val 46059"/>
            </a:avLst>
          </a:prstGeom>
          <a:ln>
            <a:solidFill>
              <a:srgbClr val="A85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5" name="文本框 24" title=""/>
          <p:cNvSpPr txBox="1"/>
          <p:nvPr/>
        </p:nvSpPr>
        <p:spPr>
          <a:xfrm>
            <a:off x="3431540" y="2437130"/>
            <a:ext cx="785749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Today, I’d like to share with you my idea for helping our community. </a:t>
            </a:r>
            <a:r>
              <a:rPr lang="en-US" altLang="zh-CN" sz="2000" u="sng">
                <a:latin typeface="Times New Roman" panose="02020603050405020304" charset="0"/>
                <a:cs typeface="Times New Roman" panose="02020603050405020304" charset="0"/>
              </a:rPr>
              <a:t>I want to organize an activity—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altLang="zh-CN" sz="2000" u="sng">
                <a:latin typeface="Times New Roman" panose="02020603050405020304" charset="0"/>
                <a:cs typeface="Times New Roman" panose="02020603050405020304" charset="0"/>
              </a:rPr>
              <a:t>Collect and Share”.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Let’s collect old things from the neighbourhood and give them a new life.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 title=""/>
          <p:cNvSpPr txBox="1"/>
          <p:nvPr/>
        </p:nvSpPr>
        <p:spPr>
          <a:xfrm>
            <a:off x="3431540" y="3646170"/>
            <a:ext cx="8271510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u="sng">
                <a:latin typeface="Times New Roman" panose="02020603050405020304" charset="0"/>
                <a:cs typeface="Times New Roman" panose="02020603050405020304" charset="0"/>
              </a:rPr>
              <a:t>First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, we can give away some of our old books. We’re going to share them in our community centre. </a:t>
            </a:r>
            <a:r>
              <a:rPr lang="en-US" altLang="zh-CN" sz="2000" u="sng">
                <a:latin typeface="Times New Roman" panose="02020603050405020304" charset="0"/>
                <a:cs typeface="Times New Roman" panose="02020603050405020304" charset="0"/>
              </a:rPr>
              <a:t>Second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, we’re going to collect old toys. We’ll clean them and then give them to children in need. </a:t>
            </a:r>
            <a:r>
              <a:rPr lang="en-US" altLang="zh-CN" sz="2000" u="sng">
                <a:latin typeface="Times New Roman" panose="02020603050405020304" charset="0"/>
                <a:cs typeface="Times New Roman" panose="02020603050405020304" charset="0"/>
              </a:rPr>
              <a:t>Last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, we're going to ask for some old clothes. We’ll sell them to raise money for plants and flowers in our community garden.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 title=""/>
          <p:cNvSpPr txBox="1"/>
          <p:nvPr/>
        </p:nvSpPr>
        <p:spPr>
          <a:xfrm>
            <a:off x="3869619" y="5369176"/>
            <a:ext cx="9458905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 hope you like my idea. </a:t>
            </a:r>
            <a:r>
              <a:rPr lang="en-US" altLang="zh-CN" sz="2000" u="sng">
                <a:latin typeface="Times New Roman" panose="02020603050405020304" charset="0"/>
                <a:cs typeface="Times New Roman" panose="02020603050405020304" charset="0"/>
              </a:rPr>
              <a:t>Let’s work together to make our community</a:t>
            </a:r>
            <a:endParaRPr lang="en-US" altLang="zh-CN" sz="2000" u="sng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u="sng">
                <a:latin typeface="Times New Roman" panose="02020603050405020304" charset="0"/>
                <a:cs typeface="Times New Roman" panose="02020603050405020304" charset="0"/>
              </a:rPr>
              <a:t> a better place!</a:t>
            </a:r>
            <a:endParaRPr lang="en-US" altLang="zh-CN" sz="2000" u="sng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左大括号 28" title=""/>
          <p:cNvSpPr/>
          <p:nvPr/>
        </p:nvSpPr>
        <p:spPr>
          <a:xfrm>
            <a:off x="2835275" y="5483225"/>
            <a:ext cx="1034415" cy="453390"/>
          </a:xfrm>
          <a:prstGeom prst="leftBrace">
            <a:avLst>
              <a:gd name="adj1" fmla="val 0"/>
              <a:gd name="adj2" fmla="val 46059"/>
            </a:avLst>
          </a:prstGeom>
          <a:ln>
            <a:solidFill>
              <a:srgbClr val="A85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1" name="左大括号 30" title=""/>
          <p:cNvSpPr/>
          <p:nvPr/>
        </p:nvSpPr>
        <p:spPr>
          <a:xfrm>
            <a:off x="2397125" y="2537460"/>
            <a:ext cx="1034415" cy="769620"/>
          </a:xfrm>
          <a:prstGeom prst="leftBrace">
            <a:avLst>
              <a:gd name="adj1" fmla="val 0"/>
              <a:gd name="adj2" fmla="val 46059"/>
            </a:avLst>
          </a:prstGeom>
          <a:ln>
            <a:solidFill>
              <a:srgbClr val="A85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左大括号 31" title=""/>
          <p:cNvSpPr/>
          <p:nvPr/>
        </p:nvSpPr>
        <p:spPr>
          <a:xfrm>
            <a:off x="2397125" y="3760470"/>
            <a:ext cx="1034415" cy="1429385"/>
          </a:xfrm>
          <a:prstGeom prst="leftBrace">
            <a:avLst>
              <a:gd name="adj1" fmla="val 0"/>
              <a:gd name="adj2" fmla="val 46059"/>
            </a:avLst>
          </a:prstGeom>
          <a:ln>
            <a:solidFill>
              <a:srgbClr val="A85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3" name="矩形: 圆角 32" title=""/>
          <p:cNvSpPr/>
          <p:nvPr/>
        </p:nvSpPr>
        <p:spPr>
          <a:xfrm>
            <a:off x="1021080" y="4005580"/>
            <a:ext cx="1331595" cy="518795"/>
          </a:xfrm>
          <a:prstGeom prst="roundRect">
            <a:avLst/>
          </a:prstGeom>
          <a:noFill/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Details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矩形: 圆角 33" title=""/>
          <p:cNvSpPr/>
          <p:nvPr/>
        </p:nvSpPr>
        <p:spPr>
          <a:xfrm>
            <a:off x="1011555" y="5424170"/>
            <a:ext cx="1788795" cy="518795"/>
          </a:xfrm>
          <a:prstGeom prst="roundRect">
            <a:avLst/>
          </a:prstGeom>
          <a:noFill/>
          <a:ln>
            <a:solidFill>
              <a:srgbClr val="A857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call to action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342900" y="275590"/>
            <a:ext cx="2921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>
              <a:buClrTx/>
              <a:buSzTx/>
              <a:buFontTx/>
            </a:pPr>
            <a:r>
              <a:rPr lang="en-US" altLang="zh-CN" sz="2800">
                <a:latin typeface="Arial Black" panose="020b0a04020102020204" charset="0"/>
                <a:ea typeface="+mn-ea"/>
                <a:cs typeface="Arial Black" panose="020b0a04020102020204" charset="0"/>
                <a:sym typeface="+mn-ea"/>
              </a:rPr>
              <a:t>Pre-writing</a:t>
            </a:r>
            <a:endParaRPr lang="en-US" altLang="zh-CN" sz="2800">
              <a:latin typeface="Arial Black" panose="020b0a04020102020204" charset="0"/>
              <a:ea typeface="+mn-ea"/>
              <a:cs typeface="Arial Black" panose="020b0a04020102020204" charset="0"/>
              <a:sym typeface="+mn-ea"/>
            </a:endParaRPr>
          </a:p>
        </p:txBody>
      </p:sp>
      <p:cxnSp>
        <p:nvCxnSpPr>
          <p:cNvPr id="5" name="直接箭头连接符 4" title=""/>
          <p:cNvCxnSpPr/>
          <p:nvPr/>
        </p:nvCxnSpPr>
        <p:spPr>
          <a:xfrm flipV="1">
            <a:off x="5989320" y="2142490"/>
            <a:ext cx="1351280" cy="890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 title=""/>
          <p:cNvSpPr txBox="1"/>
          <p:nvPr/>
        </p:nvSpPr>
        <p:spPr>
          <a:xfrm>
            <a:off x="7340600" y="1927225"/>
            <a:ext cx="1055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n-US" altLang="zh-CN" sz="2800" b="1">
              <a:solidFill>
                <a:srgbClr val="FF0000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箭头连接符 8" title=""/>
          <p:cNvCxnSpPr/>
          <p:nvPr/>
        </p:nvCxnSpPr>
        <p:spPr>
          <a:xfrm flipV="1">
            <a:off x="4284980" y="3423920"/>
            <a:ext cx="4514215" cy="52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 title=""/>
          <p:cNvCxnSpPr/>
          <p:nvPr/>
        </p:nvCxnSpPr>
        <p:spPr>
          <a:xfrm flipV="1">
            <a:off x="8479790" y="3590925"/>
            <a:ext cx="579120" cy="791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 title=""/>
          <p:cNvCxnSpPr/>
          <p:nvPr/>
        </p:nvCxnSpPr>
        <p:spPr>
          <a:xfrm flipV="1">
            <a:off x="6492875" y="3535045"/>
            <a:ext cx="2428875" cy="537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 title=""/>
          <p:cNvSpPr txBox="1"/>
          <p:nvPr/>
        </p:nvSpPr>
        <p:spPr>
          <a:xfrm>
            <a:off x="8891270" y="3143250"/>
            <a:ext cx="1013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800" b="1">
                <a:solidFill>
                  <a:srgbClr val="FF0000"/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</a:t>
            </a:r>
            <a:endParaRPr lang="en-US" altLang="zh-CN" sz="2800" b="1">
              <a:solidFill>
                <a:srgbClr val="FF0000"/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14" name="文本框 13" title=""/>
          <p:cNvCxnSpPr/>
          <p:nvPr/>
        </p:nvCxnSpPr>
        <p:spPr>
          <a:xfrm>
            <a:off x="8807450" y="5848350"/>
            <a:ext cx="614045" cy="0"/>
          </a:xfrm>
          <a:prstGeom prst="straightConnector1">
            <a:avLst/>
          </a:prstGeom>
          <a:noFill/>
        </p:spPr>
      </p:cxnSp>
      <p:sp>
        <p:nvSpPr>
          <p:cNvPr id="8" name="文本框 7" title=""/>
          <p:cNvSpPr txBox="1"/>
          <p:nvPr/>
        </p:nvSpPr>
        <p:spPr>
          <a:xfrm>
            <a:off x="2541270" y="213995"/>
            <a:ext cx="81032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36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    Task 3   Let’s read for the structure.</a:t>
            </a:r>
            <a:endParaRPr lang="en-US" altLang="zh-CN" sz="36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Integration D2 " title="">
            <a:hlinkClick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025380" y="1276350"/>
            <a:ext cx="619125" cy="619125"/>
          </a:xfrm>
          <a:prstGeom prst="rect">
            <a:avLst/>
          </a:prstGeom>
        </p:spPr>
      </p:pic>
      <p:cxnSp>
        <p:nvCxnSpPr>
          <p:cNvPr id="16" name="直接箭头连接符 15" title=""/>
          <p:cNvCxnSpPr/>
          <p:nvPr/>
        </p:nvCxnSpPr>
        <p:spPr>
          <a:xfrm>
            <a:off x="8395970" y="5790565"/>
            <a:ext cx="519430" cy="337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53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951230" y="763905"/>
            <a:ext cx="82219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36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Task 4   Outline to organize ideas</a:t>
            </a:r>
            <a:endParaRPr lang="en-US" altLang="zh-CN" sz="3600" b="1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661795" y="1817370"/>
            <a:ext cx="6720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Beginning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/>
              <a:t>            </a:t>
            </a:r>
            <a:endParaRPr lang="en-US" altLang="zh-CN"/>
          </a:p>
        </p:txBody>
      </p:sp>
      <p:sp>
        <p:nvSpPr>
          <p:cNvPr id="5" name="文本框 4" title=""/>
          <p:cNvSpPr txBox="1"/>
          <p:nvPr/>
        </p:nvSpPr>
        <p:spPr>
          <a:xfrm>
            <a:off x="1661795" y="2509520"/>
            <a:ext cx="7381240" cy="2086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Main part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        </a:t>
            </a:r>
            <a:endParaRPr lang="en-US" altLang="zh-CN"/>
          </a:p>
          <a:p>
            <a:r>
              <a:rPr lang="en-US" altLang="zh-CN"/>
              <a:t>                                                                                             </a:t>
            </a:r>
            <a:endParaRPr lang="en-US" altLang="zh-CN"/>
          </a:p>
        </p:txBody>
      </p:sp>
      <p:sp>
        <p:nvSpPr>
          <p:cNvPr id="6" name="文本框 5" title=""/>
          <p:cNvSpPr txBox="1"/>
          <p:nvPr/>
        </p:nvSpPr>
        <p:spPr>
          <a:xfrm>
            <a:off x="1661795" y="4319905"/>
            <a:ext cx="15836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Ending</a:t>
            </a:r>
            <a:endParaRPr lang="en-US" altLang="zh-CN" b="1"/>
          </a:p>
        </p:txBody>
      </p:sp>
      <p:cxnSp>
        <p:nvCxnSpPr>
          <p:cNvPr id="8" name="直接箭头连接符 7" title=""/>
          <p:cNvCxnSpPr/>
          <p:nvPr/>
        </p:nvCxnSpPr>
        <p:spPr>
          <a:xfrm>
            <a:off x="3715385" y="2181225"/>
            <a:ext cx="1443355" cy="0"/>
          </a:xfrm>
          <a:prstGeom prst="straightConnector1">
            <a:avLst/>
          </a:prstGeom>
          <a:ln w="31750">
            <a:solidFill>
              <a:srgbClr val="7030A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 title=""/>
          <p:cNvCxnSpPr/>
          <p:nvPr/>
        </p:nvCxnSpPr>
        <p:spPr>
          <a:xfrm>
            <a:off x="3715385" y="2911475"/>
            <a:ext cx="1380490" cy="10160"/>
          </a:xfrm>
          <a:prstGeom prst="straightConnector1">
            <a:avLst/>
          </a:prstGeom>
          <a:ln w="31750">
            <a:solidFill>
              <a:srgbClr val="7030A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左中括号 10" title=""/>
          <p:cNvSpPr/>
          <p:nvPr/>
        </p:nvSpPr>
        <p:spPr>
          <a:xfrm>
            <a:off x="6819265" y="3340735"/>
            <a:ext cx="205740" cy="942975"/>
          </a:xfrm>
          <a:prstGeom prst="leftBracke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 title=""/>
          <p:cNvSpPr txBox="1"/>
          <p:nvPr/>
        </p:nvSpPr>
        <p:spPr>
          <a:xfrm>
            <a:off x="5402580" y="1817285"/>
            <a:ext cx="4064000" cy="58356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Greetings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5402580" y="2509435"/>
            <a:ext cx="4064000" cy="58356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Purpose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5402580" y="3482340"/>
            <a:ext cx="162242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Details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7025005" y="3027595"/>
            <a:ext cx="4064000" cy="156845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</a:t>
            </a:r>
            <a:r>
              <a:rPr lang="en-US" altLang="zh-CN" sz="3200">
                <a:sym typeface="+mn-ea"/>
              </a:rPr>
              <a:t>                               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Second</a:t>
            </a:r>
            <a:r>
              <a:rPr lang="en-US" altLang="zh-CN" sz="3200">
                <a:sym typeface="+mn-ea"/>
              </a:rPr>
              <a:t>                                                                                 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Last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箭头连接符 14" title=""/>
          <p:cNvCxnSpPr/>
          <p:nvPr/>
        </p:nvCxnSpPr>
        <p:spPr>
          <a:xfrm>
            <a:off x="3740150" y="3045460"/>
            <a:ext cx="1418590" cy="751205"/>
          </a:xfrm>
          <a:prstGeom prst="straightConnector1">
            <a:avLst/>
          </a:prstGeom>
          <a:ln w="31750">
            <a:solidFill>
              <a:srgbClr val="7030A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 title=""/>
          <p:cNvCxnSpPr/>
          <p:nvPr/>
        </p:nvCxnSpPr>
        <p:spPr>
          <a:xfrm>
            <a:off x="3715385" y="4924425"/>
            <a:ext cx="1380490" cy="10160"/>
          </a:xfrm>
          <a:prstGeom prst="straightConnector1">
            <a:avLst/>
          </a:prstGeom>
          <a:ln w="31750">
            <a:solidFill>
              <a:srgbClr val="7030A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 title=""/>
          <p:cNvSpPr txBox="1"/>
          <p:nvPr/>
        </p:nvSpPr>
        <p:spPr>
          <a:xfrm>
            <a:off x="5461000" y="4597400"/>
            <a:ext cx="336677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call to action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1" grpId="0" animBg="1"/>
      <p:bldP spid="14" grpId="0"/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/>
        </p:nvSpPr>
        <p:spPr>
          <a:xfrm>
            <a:off x="996886" y="1104271"/>
            <a:ext cx="11051153" cy="156845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457200" indent="-4572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9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 sz="36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Write a speech script about what you can do for your community. Make a mind map like the one in Part D1. Use Simon’s writing as a model.</a:t>
            </a:r>
            <a:endParaRPr lang="en-US" altLang="zh-CN" sz="3600" b="1" noProof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385045" y="1144046"/>
            <a:ext cx="814224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D3</a:t>
            </a:r>
            <a:endParaRPr lang="en-US" altLang="zh-CN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1063335" y="4309413"/>
            <a:ext cx="3811849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Useful expressions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矩形 8" title=""/>
          <p:cNvSpPr/>
          <p:nvPr/>
        </p:nvSpPr>
        <p:spPr>
          <a:xfrm>
            <a:off x="4833620" y="2832100"/>
            <a:ext cx="6731000" cy="3538220"/>
          </a:xfrm>
          <a:prstGeom prst="rect">
            <a:avLst/>
          </a:prstGeom>
          <a:solidFill>
            <a:srgbClr val="F9DFF8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I’d like to share with you my idea for…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I’m going to organize…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want/plan/would like to…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I’ll help…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We’ll raise money for…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First/Second/Last, …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hope you like my idea.</a:t>
            </a:r>
            <a:endParaRPr lang="zh-CN" altLang="en-US" sz="32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523875" y="370840"/>
            <a:ext cx="7738110" cy="613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latin typeface="Arial Black" panose="020b0a04020102020204" charset="0"/>
                <a:cs typeface="Arial Black" panose="020b0a04020102020204" charset="0"/>
              </a:rPr>
              <a:t>While-writing</a:t>
            </a:r>
            <a:r>
              <a:rPr lang="en-US" altLang="zh-CN" sz="3200" b="1">
                <a:latin typeface="Arial Black" panose="020b0a04020102020204" charset="0"/>
                <a:cs typeface="Arial Black" panose="020b0a04020102020204" charset="0"/>
              </a:rPr>
              <a:t>     </a:t>
            </a:r>
            <a:r>
              <a:rPr lang="en-US" altLang="zh-CN" sz="36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</a:rPr>
              <a:t>Let’s write!  </a:t>
            </a:r>
            <a:endParaRPr lang="en-US" altLang="zh-CN" sz="3200" b="1">
              <a:latin typeface="Arial Black" panose="020b0a04020102020204" charset="0"/>
              <a:cs typeface="Arial Black" panose="020b0a04020102020204" charset="0"/>
            </a:endParaRPr>
          </a:p>
          <a:p>
            <a:endParaRPr lang="en-US" altLang="zh-CN" sz="3200" b="1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/>
        </p:nvSpPr>
        <p:spPr>
          <a:xfrm>
            <a:off x="675005" y="1470660"/>
            <a:ext cx="10748010" cy="1076325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457200" indent="-4572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95" indent="-304800" algn="l" defTabSz="1219200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 sz="3600" b="1" noProof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  <a:sym typeface="+mn-ea"/>
              </a:rPr>
              <a:t>Ask students to share their speech about what they  will do for the community.</a:t>
            </a:r>
            <a:endParaRPr lang="en-US" altLang="zh-CN" sz="3600" b="1" noProof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HarmonyOS Sans SC Medium" panose="00000600000000000000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2"/>
            </p:custDataLst>
          </p:nvPr>
        </p:nvSpPr>
        <p:spPr>
          <a:xfrm>
            <a:off x="1431290" y="3389630"/>
            <a:ext cx="4830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content is clear      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五角星 6" title=""/>
          <p:cNvSpPr/>
          <p:nvPr>
            <p:custDataLst>
              <p:tags r:id="rId3"/>
            </p:custDataLst>
          </p:nvPr>
        </p:nvSpPr>
        <p:spPr>
          <a:xfrm>
            <a:off x="5827395" y="329755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 title=""/>
          <p:cNvSpPr/>
          <p:nvPr>
            <p:custDataLst>
              <p:tags r:id="rId4"/>
            </p:custDataLst>
          </p:nvPr>
        </p:nvSpPr>
        <p:spPr>
          <a:xfrm>
            <a:off x="6749415" y="329755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 title=""/>
          <p:cNvSpPr/>
          <p:nvPr>
            <p:custDataLst>
              <p:tags r:id="rId5"/>
            </p:custDataLst>
          </p:nvPr>
        </p:nvSpPr>
        <p:spPr>
          <a:xfrm>
            <a:off x="7671435" y="329755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title=""/>
          <p:cNvSpPr txBox="1"/>
          <p:nvPr>
            <p:custDataLst>
              <p:tags r:id="rId6"/>
            </p:custDataLst>
          </p:nvPr>
        </p:nvSpPr>
        <p:spPr>
          <a:xfrm>
            <a:off x="1418590" y="4150360"/>
            <a:ext cx="4923155" cy="690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writing is beautiful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7"/>
            </p:custDataLst>
          </p:nvPr>
        </p:nvSpPr>
        <p:spPr>
          <a:xfrm>
            <a:off x="1404620" y="5017770"/>
            <a:ext cx="5016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 speech is fluency</a:t>
            </a:r>
            <a:endParaRPr lang="en-US" altLang="zh-CN" sz="3200" b="1" i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五角星 11" title=""/>
          <p:cNvSpPr/>
          <p:nvPr>
            <p:custDataLst>
              <p:tags r:id="rId8"/>
            </p:custDataLst>
          </p:nvPr>
        </p:nvSpPr>
        <p:spPr>
          <a:xfrm>
            <a:off x="5827395" y="410019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角星 12" title=""/>
          <p:cNvSpPr/>
          <p:nvPr>
            <p:custDataLst>
              <p:tags r:id="rId9"/>
            </p:custDataLst>
          </p:nvPr>
        </p:nvSpPr>
        <p:spPr>
          <a:xfrm>
            <a:off x="7671435" y="410019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角星 13" title=""/>
          <p:cNvSpPr/>
          <p:nvPr>
            <p:custDataLst>
              <p:tags r:id="rId10"/>
            </p:custDataLst>
          </p:nvPr>
        </p:nvSpPr>
        <p:spPr>
          <a:xfrm>
            <a:off x="6749415" y="410019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五角星 14" title=""/>
          <p:cNvSpPr/>
          <p:nvPr>
            <p:custDataLst>
              <p:tags r:id="rId11"/>
            </p:custDataLst>
          </p:nvPr>
        </p:nvSpPr>
        <p:spPr>
          <a:xfrm>
            <a:off x="7670800" y="488251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角星 15" title=""/>
          <p:cNvSpPr/>
          <p:nvPr>
            <p:custDataLst>
              <p:tags r:id="rId12"/>
            </p:custDataLst>
          </p:nvPr>
        </p:nvSpPr>
        <p:spPr>
          <a:xfrm>
            <a:off x="6749415" y="490283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角星 16" title=""/>
          <p:cNvSpPr/>
          <p:nvPr>
            <p:custDataLst>
              <p:tags r:id="rId13"/>
            </p:custDataLst>
          </p:nvPr>
        </p:nvSpPr>
        <p:spPr>
          <a:xfrm>
            <a:off x="5828030" y="4860925"/>
            <a:ext cx="699770" cy="675640"/>
          </a:xfrm>
          <a:prstGeom prst="star5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title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77555" y="3221990"/>
            <a:ext cx="3714750" cy="3714750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523875" y="370840"/>
            <a:ext cx="7738110" cy="613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>
                <a:latin typeface="Arial Black" panose="020b0a04020102020204" charset="0"/>
                <a:cs typeface="Arial Black" panose="020b0a04020102020204" charset="0"/>
              </a:rPr>
              <a:t>Post-writing</a:t>
            </a:r>
            <a:r>
              <a:rPr lang="en-US" altLang="zh-CN" sz="3200" b="1">
                <a:latin typeface="Arial Black" panose="020b0a04020102020204" charset="0"/>
                <a:cs typeface="Arial Black" panose="020b0a04020102020204" charset="0"/>
              </a:rPr>
              <a:t>     </a:t>
            </a:r>
            <a:r>
              <a:rPr lang="en-US" altLang="zh-CN" sz="36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charset="0"/>
                <a:ea typeface="HarmonyOS Sans SC Medium" panose="00000600000000000000" charset="-122"/>
                <a:cs typeface="Times New Roman" panose="02020603050405020304" charset="0"/>
              </a:rPr>
              <a:t>Let’s share!  </a:t>
            </a:r>
            <a:endParaRPr lang="en-US" altLang="zh-CN" sz="3200" b="1">
              <a:latin typeface="Arial Black" panose="020b0a04020102020204" charset="0"/>
              <a:cs typeface="Arial Black" panose="020b0a04020102020204" charset="0"/>
            </a:endParaRPr>
          </a:p>
          <a:p>
            <a:endParaRPr lang="en-US" altLang="zh-CN" sz="3200" b="1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10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11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12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332.6,&quot;left&quot;:36.5,&quot;top&quot;:106.55,&quot;width&quot;:918}"/>
</p:tagLst>
</file>

<file path=ppt/tags/tag25.xml><?xml version="1.0" encoding="utf-8"?>
<p:tagLst xmlns:p="http://schemas.openxmlformats.org/presentationml/2006/main">
  <p:tag name="KSO_WM_DIAGRAM_VIRTUALLY_FRAME" val="{&quot;height&quot;:332.6,&quot;left&quot;:36.5,&quot;top&quot;:106.55,&quot;width&quot;:918}"/>
</p:tagLst>
</file>

<file path=ppt/tags/tag26.xml><?xml version="1.0" encoding="utf-8"?>
<p:tagLst xmlns:p="http://schemas.openxmlformats.org/presentationml/2006/main">
  <p:tag name="KSO_WM_DIAGRAM_VIRTUALLY_FRAME" val="{&quot;height&quot;:332.6,&quot;left&quot;:36.5,&quot;top&quot;:106.55,&quot;width&quot;:918}"/>
</p:tagLst>
</file>

<file path=ppt/tags/tag27.xml><?xml version="1.0" encoding="utf-8"?>
<p:tagLst xmlns:p="http://schemas.openxmlformats.org/presentationml/2006/main">
  <p:tag name="KSO_WM_DIAGRAM_VIRTUALLY_FRAME" val="{&quot;height&quot;:332.6,&quot;left&quot;:36.5,&quot;top&quot;:106.55,&quot;width&quot;:918}"/>
</p:tagLst>
</file>

<file path=ppt/tags/tag2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g2YjEwZjQwNDBlNWI2M2Q1YWJkYzNjMTUyYjI3ZjgifQ=="/>
</p:tagLst>
</file>

<file path=ppt/tags/tag3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4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5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6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7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8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ags/tag9.xml><?xml version="1.0" encoding="utf-8"?>
<p:tagLst xmlns:p="http://schemas.openxmlformats.org/presentationml/2006/main">
  <p:tag name="KSO_WM_DIAGRAM_VIRTUALLY_FRAME" val="{&quot;height&quot;:185.5,&quot;left&quot;:89.6,&quot;top&quot;:259.65,&quot;width&quot;:569.55}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errg4bxi">
      <a:majorFont>
        <a:latin typeface="Arial"/>
        <a:ea typeface="字魂35号-经典雅黑"/>
        <a:cs typeface="Arial"/>
      </a:majorFont>
      <a:minorFont>
        <a:latin typeface="Arial"/>
        <a:ea typeface="字魂35号-经典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蓝绿色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137</Paragraphs>
  <Slides>18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3">
      <vt:lpstr>Arial</vt:lpstr>
      <vt:lpstr>字魂35号-经典雅黑</vt:lpstr>
      <vt:lpstr>Calibri Light</vt:lpstr>
      <vt:lpstr>Calibri</vt:lpstr>
      <vt:lpstr>Gill Sans Ultra Bold</vt:lpstr>
      <vt:lpstr>汉仪超级战甲简</vt:lpstr>
      <vt:lpstr>Times New Roman</vt:lpstr>
      <vt:lpstr>Arial Black</vt:lpstr>
      <vt:lpstr>Wingdings</vt:lpstr>
      <vt:lpstr>HarmonyOS Sans SC Medium</vt:lpstr>
      <vt:lpstr>微软雅黑</vt:lpstr>
      <vt:lpstr>Times New Roman Bold</vt:lpstr>
      <vt:lpstr>宋体</vt:lpstr>
      <vt:lpstr>Times New Roman Regular</vt:lpstr>
      <vt:lpstr>2_Office 主题​​</vt:lpstr>
      <vt:lpstr>PowerPoint Presentation</vt:lpstr>
      <vt:lpstr>PowerPoint Presentation</vt:lpstr>
      <vt:lpstr>Lead-in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2025-02-05T16:14:15.576</cp:lastPrinted>
  <dcterms:created xsi:type="dcterms:W3CDTF">2025-02-05T16:14:15Z</dcterms:created>
  <dcterms:modified xsi:type="dcterms:W3CDTF">2025-02-05T08:14:15Z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