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8" r:id="rId6"/>
    <p:sldId id="269" r:id="rId7"/>
    <p:sldId id="270" r:id="rId8"/>
    <p:sldId id="271" r:id="rId9"/>
    <p:sldId id="260" r:id="rId10"/>
    <p:sldId id="261" r:id="rId11"/>
    <p:sldId id="262" r:id="rId12"/>
    <p:sldId id="267" r:id="rId13"/>
    <p:sldId id="263" r:id="rId14"/>
    <p:sldId id="264" r:id="rId15"/>
    <p:sldId id="265" r:id="rId16"/>
    <p:sldId id="266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399489-66E6-9111-AEDF-1D685DCAD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B654B9-595C-787A-413F-B45FE4978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698856-7321-E9DF-4350-B9198C6D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ADF1-2437-45F3-B3D1-9276DC4610AF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C41722-FED5-F1AE-7190-EA58E476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C3B171-EA68-476F-F2C8-28D5F22A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CC-CD9C-4BC9-807F-A3A307735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6569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42B4B6-89B4-79CD-D3D8-F6A2BEEC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76A9AB-1076-1FF8-F744-81C407AFA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32546E-0662-8E99-E081-DA58D5B7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ADF1-2437-45F3-B3D1-9276DC4610AF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DA462B-D106-B565-28A2-0A387096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18FDEE-5E6E-E69A-0766-258F2DF9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CC-CD9C-4BC9-807F-A3A307735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27485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B123498-84E8-87A3-3B99-03651F7CF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4F561C-1F79-8BE2-C774-7E652F24A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F4BE83-8C42-5D7E-0030-580303D8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ADF1-2437-45F3-B3D1-9276DC4610AF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E1CAE0-A482-1B74-09A8-D96264F5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D44998-8453-43A1-E158-A01B6D37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CC-CD9C-4BC9-807F-A3A307735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949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3EA61-A286-5E8B-80BC-A766DBC2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C9D657-EA85-54D6-D005-01722B303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5848B1-D046-E9A6-E173-17C97C83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ADF1-2437-45F3-B3D1-9276DC4610AF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BE14EA-863B-52F3-8B35-8B3181ED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1239CF-A02D-53E2-B356-216FE986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CC-CD9C-4BC9-807F-A3A307735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98850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5D75E-CB7F-1756-6E65-71AEB8A5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8ACB7D-7D8A-BB1C-C4F6-8E532D79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913739-58B4-DF4D-0527-BD9DC9A4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ADF1-2437-45F3-B3D1-9276DC4610AF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8A6E5C-F6E2-E19B-58F7-B46D2D6B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CAFF79-9CB1-1D05-B3F2-AF39A07B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CC-CD9C-4BC9-807F-A3A307735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61161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52B40F-3086-2F6A-9703-13490B43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BAD273-9B9D-DB33-6369-EC4DF48A6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FEF914-214F-EAA9-5AD3-10AEAAC42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F7A84F-D44A-5E19-DD2C-86BBB017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ADF1-2437-45F3-B3D1-9276DC4610AF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849632-895E-160B-C807-387D5864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7851F6-EBBA-5157-C67B-033E9A93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CC-CD9C-4BC9-807F-A3A307735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29451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227FC-968E-B3EB-FF88-E327AB2F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084C78-0BF8-B84B-03AE-9591DE16A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8EE2C1-B811-12C0-33C3-537BA49CC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30C412-98D0-C59C-6D75-34AF86647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22F22B-59DA-9B44-11AB-8B79B21E6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67EBBB-EAC9-82F6-1312-446468B7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ADF1-2437-45F3-B3D1-9276DC4610AF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60B478-4221-9D3D-07C8-B30D38DA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A0F0A48-040F-2C4C-F329-9A42B7B7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CC-CD9C-4BC9-807F-A3A307735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56719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B26C8-8FCC-713A-F407-87528E08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E48C82-B845-0ED3-8121-03DE19B0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ADF1-2437-45F3-B3D1-9276DC4610AF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AC496E-BF09-BF61-6A6B-C78050AD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5A7CD2D-1D91-8DD7-7A29-1CB49837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CC-CD9C-4BC9-807F-A3A307735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23325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841A3A4-E200-AD8C-6616-1E788D2A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ADF1-2437-45F3-B3D1-9276DC4610AF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B77EAA-1B58-1CB9-526D-D8117A36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E74CA0-C5DE-62C1-E4A1-B9584B42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CC-CD9C-4BC9-807F-A3A307735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65792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AB28CB-5927-7D5B-BEFE-21E44DA8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12C495-A168-633A-EDA4-7EE5BD7B0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6F874B-BBE1-997C-A2B4-A54CCD886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CE66E5F-839D-C237-22C9-C2473197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ADF1-2437-45F3-B3D1-9276DC4610AF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1C6C0D-B4D8-F9FA-16D3-46C72EDF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461ECE-A4B9-896A-85CD-2244B8F2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CC-CD9C-4BC9-807F-A3A307735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35146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81A951-193B-81BE-4DB5-CA5A4A93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12252FD-A57F-51ED-EB1F-DC6C26089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38B220-B22B-EA87-96A6-8584A8DED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69D834-E52B-787B-7B76-6EA1DB01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ADF1-2437-45F3-B3D1-9276DC4610AF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EAFF89-8E19-97CD-7F88-06F146A8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6D63FB-BFA2-EA36-3E04-172753E4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23DCC-CD9C-4BC9-807F-A3A307735A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83852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7018CA5-3896-D17C-8FB3-DC4743FB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C55BD5-3FC2-D91A-C00D-65E33A787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FE4CCD-C78B-7F67-912A-66EA1561C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4ADF1-2437-45F3-B3D1-9276DC4610AF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B85AC6-53DD-A47F-7CA3-F106B2BAD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B879F-3CAD-C9D9-D703-9773349BC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23DCC-CD9C-4BC9-807F-A3A307735A9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55039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副标题 2" title="">
            <a:extLst>
              <a:ext uri="{FF2B5EF4-FFF2-40B4-BE49-F238E27FC236}">
                <a16:creationId xmlns:a16="http://schemas.microsoft.com/office/drawing/2014/main" id="{5E7C5F0A-5D44-C27F-A956-724214E4C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144" y="675141"/>
            <a:ext cx="9144000" cy="1055687"/>
          </a:xfrm>
        </p:spPr>
        <p:txBody>
          <a:bodyPr>
            <a:normAutofit/>
          </a:bodyPr>
          <a:lstStyle/>
          <a:p>
            <a:r>
              <a:rPr lang="en-US" altLang="zh-CN" sz="6600" b="1">
                <a:solidFill>
                  <a:srgbClr val="FF0000"/>
                </a:solidFill>
              </a:rPr>
              <a:t>Unit2   Neighbourhood</a:t>
            </a:r>
            <a:endParaRPr lang="zh-CN" altLang="en-US" sz="6600" b="1">
              <a:solidFill>
                <a:srgbClr val="FF0000"/>
              </a:solidFill>
            </a:endParaRPr>
          </a:p>
        </p:txBody>
      </p:sp>
      <p:pic>
        <p:nvPicPr>
          <p:cNvPr id="5" name="图片 4" title="">
            <a:extLst>
              <a:ext uri="{FF2B5EF4-FFF2-40B4-BE49-F238E27FC236}">
                <a16:creationId xmlns:a16="http://schemas.microsoft.com/office/drawing/2014/main" id="{C7D6407E-634E-AE0A-79F8-8ED566D36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545"/>
            <a:ext cx="12192000" cy="2851150"/>
          </a:xfrm>
          <a:prstGeom prst="rect">
            <a:avLst/>
          </a:prstGeom>
        </p:spPr>
      </p:pic>
      <p:sp>
        <p:nvSpPr>
          <p:cNvPr id="6" name="文本框 5" title="">
            <a:extLst>
              <a:ext uri="{FF2B5EF4-FFF2-40B4-BE49-F238E27FC236}">
                <a16:creationId xmlns:a16="http://schemas.microsoft.com/office/drawing/2014/main" id="{C2CFF71C-4F30-3198-2E43-7A13A941DBDB}"/>
              </a:ext>
            </a:extLst>
          </p:cNvPr>
          <p:cNvSpPr txBox="1"/>
          <p:nvPr/>
        </p:nvSpPr>
        <p:spPr>
          <a:xfrm>
            <a:off x="3249385" y="5236030"/>
            <a:ext cx="5693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/>
              <a:t>Welcome to the unit</a:t>
            </a:r>
            <a:endParaRPr lang="zh-CN" altLang="en-US" sz="4400" b="1"/>
          </a:p>
        </p:txBody>
      </p:sp>
    </p:spTree>
    <p:extLst>
      <p:ext uri="{BB962C8B-B14F-4D97-AF65-F5344CB8AC3E}">
        <p14:creationId xmlns:p14="http://schemas.microsoft.com/office/powerpoint/2010/main" val="330944021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内容占位符 4" title="">
            <a:extLst>
              <a:ext uri="{FF2B5EF4-FFF2-40B4-BE49-F238E27FC236}">
                <a16:creationId xmlns:a16="http://schemas.microsoft.com/office/drawing/2014/main" id="{05A7769B-7AD7-A016-C92A-E258351F7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6"/>
            <a:ext cx="12192000" cy="6770914"/>
          </a:xfrm>
        </p:spPr>
      </p:pic>
    </p:spTree>
    <p:extLst>
      <p:ext uri="{BB962C8B-B14F-4D97-AF65-F5344CB8AC3E}">
        <p14:creationId xmlns:p14="http://schemas.microsoft.com/office/powerpoint/2010/main" val="382422720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>
            <a:extLst>
              <a:ext uri="{FF2B5EF4-FFF2-40B4-BE49-F238E27FC236}">
                <a16:creationId xmlns:a16="http://schemas.microsoft.com/office/drawing/2014/main" id="{1A8E23A5-6C1C-9B04-D7B8-5B99F9A5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altLang="zh-CN" sz="3200" b="1"/>
              <a:t>Listen to the conversation, then answer the following questions.</a:t>
            </a:r>
            <a:endParaRPr lang="zh-CN" altLang="en-US" sz="3200" b="1"/>
          </a:p>
        </p:txBody>
      </p:sp>
      <p:sp>
        <p:nvSpPr>
          <p:cNvPr id="3" name="内容占位符 2" title="">
            <a:extLst>
              <a:ext uri="{FF2B5EF4-FFF2-40B4-BE49-F238E27FC236}">
                <a16:creationId xmlns:a16="http://schemas.microsoft.com/office/drawing/2014/main" id="{895DCD7A-7901-85C4-3C9C-7721F9C06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9" y="1089060"/>
            <a:ext cx="11035301" cy="555831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altLang="zh-CN"/>
              <a:t>What’s Simon’s neighbourhood like?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altLang="zh-CN"/>
              <a:t>What’s in Simon’s neighbourhood?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altLang="zh-CN"/>
              <a:t>What does Simon think of his neighbours?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altLang="zh-CN"/>
              <a:t>What are Amy’s neighbours like?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altLang="zh-CN"/>
              <a:t>How does Mr Zhang help his neighbours?</a:t>
            </a:r>
            <a:endParaRPr lang="zh-CN" altLang="en-US"/>
          </a:p>
        </p:txBody>
      </p:sp>
      <p:sp>
        <p:nvSpPr>
          <p:cNvPr id="4" name="文本框 3" title="">
            <a:extLst>
              <a:ext uri="{FF2B5EF4-FFF2-40B4-BE49-F238E27FC236}">
                <a16:creationId xmlns:a16="http://schemas.microsoft.com/office/drawing/2014/main" id="{05ED18EC-1C2A-EDFB-36E0-ECF2AC3B1861}"/>
              </a:ext>
            </a:extLst>
          </p:cNvPr>
          <p:cNvSpPr txBox="1"/>
          <p:nvPr/>
        </p:nvSpPr>
        <p:spPr>
          <a:xfrm>
            <a:off x="6780945" y="1436279"/>
            <a:ext cx="4232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Nice.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 title="">
            <a:extLst>
              <a:ext uri="{FF2B5EF4-FFF2-40B4-BE49-F238E27FC236}">
                <a16:creationId xmlns:a16="http://schemas.microsoft.com/office/drawing/2014/main" id="{DBC130FE-170E-69C0-E3B9-DBEAE8A93E3A}"/>
              </a:ext>
            </a:extLst>
          </p:cNvPr>
          <p:cNvSpPr txBox="1"/>
          <p:nvPr/>
        </p:nvSpPr>
        <p:spPr>
          <a:xfrm>
            <a:off x="6780945" y="2242419"/>
            <a:ext cx="5678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A school, a hospital and a big supermarket.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6" name="文本框 5" title="">
            <a:extLst>
              <a:ext uri="{FF2B5EF4-FFF2-40B4-BE49-F238E27FC236}">
                <a16:creationId xmlns:a16="http://schemas.microsoft.com/office/drawing/2014/main" id="{08DC6F94-BC1B-1196-FFF4-80812107F656}"/>
              </a:ext>
            </a:extLst>
          </p:cNvPr>
          <p:cNvSpPr txBox="1"/>
          <p:nvPr/>
        </p:nvSpPr>
        <p:spPr>
          <a:xfrm>
            <a:off x="7640548" y="3346262"/>
            <a:ext cx="567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Lovely.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7" name="文本框 6" title="">
            <a:extLst>
              <a:ext uri="{FF2B5EF4-FFF2-40B4-BE49-F238E27FC236}">
                <a16:creationId xmlns:a16="http://schemas.microsoft.com/office/drawing/2014/main" id="{3C4C21F0-97F5-A986-F7F2-23536750A51E}"/>
              </a:ext>
            </a:extLst>
          </p:cNvPr>
          <p:cNvSpPr txBox="1"/>
          <p:nvPr/>
        </p:nvSpPr>
        <p:spPr>
          <a:xfrm>
            <a:off x="6228281" y="4285586"/>
            <a:ext cx="567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Kind and helpful.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8" name="文本框 7" title="">
            <a:extLst>
              <a:ext uri="{FF2B5EF4-FFF2-40B4-BE49-F238E27FC236}">
                <a16:creationId xmlns:a16="http://schemas.microsoft.com/office/drawing/2014/main" id="{9050CB90-28D7-0F45-E287-CF9289367256}"/>
              </a:ext>
            </a:extLst>
          </p:cNvPr>
          <p:cNvSpPr txBox="1"/>
          <p:nvPr/>
        </p:nvSpPr>
        <p:spPr>
          <a:xfrm>
            <a:off x="838200" y="5937417"/>
            <a:ext cx="1036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He helps them learn about laws at the community centre.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01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>
            <a:extLst>
              <a:ext uri="{FF2B5EF4-FFF2-40B4-BE49-F238E27FC236}">
                <a16:creationId xmlns:a16="http://schemas.microsoft.com/office/drawing/2014/main" id="{BF24BEC7-2700-FFD2-E082-254AA008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/>
              <a:t>Act the dialogue out and make up your new one</a:t>
            </a:r>
            <a:endParaRPr lang="zh-CN" altLang="en-US" sz="3200" b="1"/>
          </a:p>
        </p:txBody>
      </p:sp>
      <p:sp>
        <p:nvSpPr>
          <p:cNvPr id="3" name="内容占位符 2" title="">
            <a:extLst>
              <a:ext uri="{FF2B5EF4-FFF2-40B4-BE49-F238E27FC236}">
                <a16:creationId xmlns:a16="http://schemas.microsoft.com/office/drawing/2014/main" id="{409B5B6F-40DE-3E00-8B2F-6F7843F10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227"/>
            <a:ext cx="10515600" cy="4722736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zh-CN" b="1"/>
              <a:t>A	: </a:t>
            </a:r>
            <a:r>
              <a:rPr lang="en-US" altLang="zh-CN">
                <a:solidFill>
                  <a:srgbClr val="FF0000"/>
                </a:solidFill>
              </a:rPr>
              <a:t>What’s your neighbourhood like?</a:t>
            </a:r>
          </a:p>
          <a:p>
            <a:pPr lvl="1">
              <a:lnSpc>
                <a:spcPct val="150000"/>
              </a:lnSpc>
            </a:pPr>
            <a:r>
              <a:rPr lang="en-US" altLang="zh-CN" b="1"/>
              <a:t>B: </a:t>
            </a:r>
            <a:r>
              <a:rPr lang="en-US" altLang="zh-CN">
                <a:solidFill>
                  <a:srgbClr val="FF0000"/>
                </a:solidFill>
              </a:rPr>
              <a:t>Nice. There is….   What about you?</a:t>
            </a:r>
          </a:p>
          <a:p>
            <a:pPr lvl="1">
              <a:lnSpc>
                <a:spcPct val="150000"/>
              </a:lnSpc>
            </a:pPr>
            <a:r>
              <a:rPr lang="en-US" altLang="zh-CN" b="1"/>
              <a:t>A: </a:t>
            </a:r>
            <a:r>
              <a:rPr lang="en-US" altLang="zh-CN">
                <a:solidFill>
                  <a:srgbClr val="FF0000"/>
                </a:solidFill>
              </a:rPr>
              <a:t>I also like my neighbourhood. My neighbours are very helpful. They’re always ready to help others.</a:t>
            </a:r>
          </a:p>
          <a:p>
            <a:pPr lvl="1">
              <a:lnSpc>
                <a:spcPct val="150000"/>
              </a:lnSpc>
            </a:pPr>
            <a:r>
              <a:rPr lang="en-US" altLang="zh-CN" b="1"/>
              <a:t>B: </a:t>
            </a:r>
            <a:r>
              <a:rPr lang="en-US" altLang="zh-CN">
                <a:solidFill>
                  <a:srgbClr val="FF0000"/>
                </a:solidFill>
              </a:rPr>
              <a:t>How do they help?</a:t>
            </a:r>
          </a:p>
          <a:p>
            <a:pPr lvl="1">
              <a:lnSpc>
                <a:spcPct val="150000"/>
              </a:lnSpc>
            </a:pPr>
            <a:r>
              <a:rPr lang="en-US" altLang="zh-CN" b="1"/>
              <a:t>A: </a:t>
            </a:r>
            <a:r>
              <a:rPr lang="en-US" altLang="zh-CN">
                <a:solidFill>
                  <a:srgbClr val="FF0000"/>
                </a:solidFill>
              </a:rPr>
              <a:t>Well, Mr Wang …</a:t>
            </a:r>
          </a:p>
          <a:p>
            <a:pPr lvl="1">
              <a:lnSpc>
                <a:spcPct val="150000"/>
              </a:lnSpc>
            </a:pPr>
            <a:r>
              <a:rPr lang="en-US" altLang="zh-CN" b="1"/>
              <a:t>B: </a:t>
            </a:r>
            <a:r>
              <a:rPr lang="en-US" altLang="zh-CN">
                <a:solidFill>
                  <a:srgbClr val="FF0000"/>
                </a:solidFill>
              </a:rPr>
              <a:t>That’s great.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0473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>
            <a:extLst>
              <a:ext uri="{FF2B5EF4-FFF2-40B4-BE49-F238E27FC236}">
                <a16:creationId xmlns:a16="http://schemas.microsoft.com/office/drawing/2014/main" id="{739B4C48-8E3D-ECD9-B546-4372740A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98" y="118232"/>
            <a:ext cx="10515600" cy="1125609"/>
          </a:xfrm>
        </p:spPr>
        <p:txBody>
          <a:bodyPr>
            <a:normAutofit/>
          </a:bodyPr>
          <a:lstStyle/>
          <a:p>
            <a:r>
              <a:rPr lang="en-US" altLang="zh-CN" sz="3200" b="1"/>
              <a:t>1. What’s your neighbourhood like?  </a:t>
            </a:r>
            <a:r>
              <a:rPr lang="zh-CN" altLang="en-US" sz="2800" b="1"/>
              <a:t>你的社区是什么样子的？</a:t>
            </a:r>
          </a:p>
        </p:txBody>
      </p:sp>
      <p:sp>
        <p:nvSpPr>
          <p:cNvPr id="3" name="内容占位符 2" title="">
            <a:extLst>
              <a:ext uri="{FF2B5EF4-FFF2-40B4-BE49-F238E27FC236}">
                <a16:creationId xmlns:a16="http://schemas.microsoft.com/office/drawing/2014/main" id="{B9307969-DA9B-5708-19EF-4E126D06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89" y="1140430"/>
            <a:ext cx="11969393" cy="537338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i="0">
                <a:solidFill>
                  <a:srgbClr val="333333"/>
                </a:solidFill>
                <a:effectLst/>
                <a:latin typeface="PingFang SC"/>
              </a:rPr>
              <a:t>“What‘s ... like?”</a:t>
            </a: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‌</a:t>
            </a:r>
            <a:r>
              <a:rPr lang="zh-CN" altLang="en-US" sz="2000" b="0" i="0">
                <a:solidFill>
                  <a:srgbClr val="333333"/>
                </a:solidFill>
                <a:effectLst/>
                <a:latin typeface="PingFang SC"/>
              </a:rPr>
              <a:t>是一个常见的英语句型，用于询问某物、某人、某地或某事物的性质、特点或感受。这个句型的基本结构是“</a:t>
            </a: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What’s + </a:t>
            </a:r>
            <a:r>
              <a:rPr lang="zh-CN" altLang="en-US" sz="2000" b="0" i="0">
                <a:solidFill>
                  <a:srgbClr val="333333"/>
                </a:solidFill>
                <a:effectLst/>
                <a:latin typeface="PingFang SC"/>
              </a:rPr>
              <a:t>名词 </a:t>
            </a: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+ like?”</a:t>
            </a:r>
            <a:r>
              <a:rPr lang="zh-CN" altLang="en-US" sz="2000" b="0" i="0">
                <a:solidFill>
                  <a:srgbClr val="333333"/>
                </a:solidFill>
                <a:effectLst/>
                <a:latin typeface="PingFang SC"/>
              </a:rPr>
              <a:t>，其中“</a:t>
            </a: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like</a:t>
            </a:r>
            <a:r>
              <a:rPr lang="zh-CN" altLang="en-US" sz="2000" b="0" i="0">
                <a:solidFill>
                  <a:srgbClr val="333333"/>
                </a:solidFill>
                <a:effectLst/>
                <a:latin typeface="PingFang SC"/>
              </a:rPr>
              <a:t>” 介词，表示“像</a:t>
            </a: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……</a:t>
            </a:r>
            <a:r>
              <a:rPr lang="zh-CN" altLang="en-US" sz="2000" b="0" i="0">
                <a:solidFill>
                  <a:srgbClr val="333333"/>
                </a:solidFill>
                <a:effectLst/>
                <a:latin typeface="PingFang SC"/>
              </a:rPr>
              <a:t>一样”。</a:t>
            </a:r>
          </a:p>
          <a:p>
            <a:pPr algn="l">
              <a:lnSpc>
                <a:spcPct val="110000"/>
              </a:lnSpc>
            </a:pPr>
            <a:r>
              <a:rPr lang="zh-CN" altLang="en-US" sz="2000" b="1" i="0">
                <a:solidFill>
                  <a:srgbClr val="333333"/>
                </a:solidFill>
                <a:effectLst/>
                <a:latin typeface="PingFang SC"/>
              </a:rPr>
              <a:t>用法示例</a:t>
            </a:r>
          </a:p>
          <a:p>
            <a:pPr algn="l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000" b="0" i="0">
                <a:solidFill>
                  <a:srgbClr val="333333"/>
                </a:solidFill>
                <a:effectLst/>
                <a:latin typeface="PingFang SC"/>
              </a:rPr>
              <a:t>‌</a:t>
            </a:r>
            <a:r>
              <a:rPr lang="zh-CN" altLang="en-US" sz="2000" b="1" i="0">
                <a:solidFill>
                  <a:srgbClr val="333333"/>
                </a:solidFill>
                <a:effectLst/>
                <a:latin typeface="PingFang SC"/>
              </a:rPr>
              <a:t>询问人的性格或品质</a:t>
            </a:r>
            <a:r>
              <a:rPr lang="zh-CN" altLang="en-US" sz="2000" b="0" i="0">
                <a:solidFill>
                  <a:srgbClr val="333333"/>
                </a:solidFill>
                <a:effectLst/>
                <a:latin typeface="PingFang SC"/>
              </a:rPr>
              <a:t>‌：</a:t>
            </a:r>
          </a:p>
          <a:p>
            <a:pPr marL="742950" lvl="1" indent="-285750" algn="l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000" b="0" i="0">
                <a:solidFill>
                  <a:srgbClr val="333333"/>
                </a:solidFill>
                <a:effectLst/>
                <a:latin typeface="PingFang SC"/>
              </a:rPr>
              <a:t>‌</a:t>
            </a:r>
            <a:r>
              <a:rPr lang="en-US" altLang="zh-CN" sz="2000" b="1" i="0">
                <a:solidFill>
                  <a:srgbClr val="333333"/>
                </a:solidFill>
                <a:effectLst/>
                <a:latin typeface="PingFang SC"/>
              </a:rPr>
              <a:t>What's your brother like?</a:t>
            </a: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‌ (</a:t>
            </a:r>
            <a:r>
              <a:rPr lang="zh-CN" altLang="en-US" sz="2000" b="0" i="0">
                <a:solidFill>
                  <a:srgbClr val="333333"/>
                </a:solidFill>
                <a:effectLst/>
                <a:latin typeface="PingFang SC"/>
              </a:rPr>
              <a:t>你弟弟是什么样子的</a:t>
            </a: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?)</a:t>
            </a:r>
          </a:p>
          <a:p>
            <a:pPr marL="742950" lvl="1" indent="-285750" algn="l">
              <a:lnSpc>
                <a:spcPct val="110000"/>
              </a:lnSpc>
              <a:buFont typeface="+mj-lt"/>
              <a:buAutoNum type="arabicPeriod"/>
            </a:pP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‌</a:t>
            </a:r>
            <a:r>
              <a:rPr lang="en-US" altLang="zh-CN" sz="2000" b="1" i="0">
                <a:solidFill>
                  <a:srgbClr val="333333"/>
                </a:solidFill>
                <a:effectLst/>
                <a:latin typeface="PingFang SC"/>
              </a:rPr>
              <a:t>What‘s your boss to work with like ?</a:t>
            </a: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‌ (</a:t>
            </a:r>
            <a:r>
              <a:rPr lang="zh-CN" altLang="en-US" sz="2000" b="0" i="0">
                <a:solidFill>
                  <a:srgbClr val="333333"/>
                </a:solidFill>
                <a:effectLst/>
                <a:latin typeface="PingFang SC"/>
              </a:rPr>
              <a:t>和你一起工作的老板怎么样</a:t>
            </a: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?)</a:t>
            </a:r>
          </a:p>
          <a:p>
            <a:pPr algn="l">
              <a:lnSpc>
                <a:spcPct val="110000"/>
              </a:lnSpc>
              <a:buFont typeface="+mj-lt"/>
              <a:buAutoNum type="arabicPeriod"/>
            </a:pP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‌</a:t>
            </a:r>
            <a:r>
              <a:rPr lang="zh-CN" altLang="en-US" sz="2000" b="1" i="0">
                <a:solidFill>
                  <a:srgbClr val="333333"/>
                </a:solidFill>
                <a:effectLst/>
                <a:latin typeface="PingFang SC"/>
              </a:rPr>
              <a:t>询问某物的外观或特征</a:t>
            </a:r>
            <a:r>
              <a:rPr lang="zh-CN" altLang="en-US" sz="2000" b="0" i="0">
                <a:solidFill>
                  <a:srgbClr val="333333"/>
                </a:solidFill>
                <a:effectLst/>
                <a:latin typeface="PingFang SC"/>
              </a:rPr>
              <a:t>‌：</a:t>
            </a:r>
          </a:p>
          <a:p>
            <a:pPr marL="742950" lvl="1" indent="-285750" algn="l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000" b="0" i="0">
                <a:solidFill>
                  <a:srgbClr val="333333"/>
                </a:solidFill>
                <a:effectLst/>
                <a:latin typeface="PingFang SC"/>
              </a:rPr>
              <a:t>‌</a:t>
            </a:r>
            <a:r>
              <a:rPr lang="en-US" altLang="zh-CN" sz="2000" b="1" i="0">
                <a:solidFill>
                  <a:srgbClr val="333333"/>
                </a:solidFill>
                <a:effectLst/>
                <a:latin typeface="PingFang SC"/>
              </a:rPr>
              <a:t>What's the weather like today?</a:t>
            </a: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‌ (</a:t>
            </a:r>
            <a:r>
              <a:rPr lang="zh-CN" altLang="en-US" sz="2000" b="0" i="0">
                <a:solidFill>
                  <a:srgbClr val="333333"/>
                </a:solidFill>
                <a:effectLst/>
                <a:latin typeface="PingFang SC"/>
              </a:rPr>
              <a:t>今天的天气怎么样</a:t>
            </a: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?)</a:t>
            </a:r>
          </a:p>
          <a:p>
            <a:pPr marL="742950" lvl="1" indent="-285750" algn="l">
              <a:lnSpc>
                <a:spcPct val="110000"/>
              </a:lnSpc>
              <a:buFont typeface="+mj-lt"/>
              <a:buAutoNum type="arabicPeriod"/>
            </a:pP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‌</a:t>
            </a:r>
            <a:r>
              <a:rPr lang="en-US" altLang="zh-CN" sz="2000" b="1" i="0">
                <a:solidFill>
                  <a:srgbClr val="333333"/>
                </a:solidFill>
                <a:effectLst/>
                <a:latin typeface="PingFang SC"/>
              </a:rPr>
              <a:t>What‘s your new apartment like?</a:t>
            </a: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‌ (</a:t>
            </a:r>
            <a:r>
              <a:rPr lang="zh-CN" altLang="en-US" sz="2000" b="0" i="0">
                <a:solidFill>
                  <a:srgbClr val="333333"/>
                </a:solidFill>
                <a:effectLst/>
                <a:latin typeface="PingFang SC"/>
              </a:rPr>
              <a:t>你新公寓怎么样</a:t>
            </a:r>
            <a:r>
              <a:rPr lang="en-US" altLang="zh-CN" sz="2000" b="0" i="0">
                <a:solidFill>
                  <a:srgbClr val="333333"/>
                </a:solidFill>
                <a:effectLst/>
                <a:latin typeface="PingFang SC"/>
              </a:rPr>
              <a:t>?)</a:t>
            </a:r>
          </a:p>
          <a:p>
            <a:pPr marL="457200" lvl="1" indent="0" algn="l">
              <a:lnSpc>
                <a:spcPct val="110000"/>
              </a:lnSpc>
              <a:buNone/>
            </a:pPr>
            <a:endParaRPr lang="en-US" altLang="zh-CN" sz="2000" b="1">
              <a:solidFill>
                <a:srgbClr val="333333"/>
              </a:solidFill>
              <a:latin typeface="PingFang SC"/>
            </a:endParaRPr>
          </a:p>
          <a:p>
            <a:pPr marL="457200" lvl="1" indent="0" algn="l">
              <a:lnSpc>
                <a:spcPct val="110000"/>
              </a:lnSpc>
              <a:buNone/>
            </a:pPr>
            <a:r>
              <a:rPr lang="en-US" altLang="zh-CN" sz="2000" b="1">
                <a:solidFill>
                  <a:srgbClr val="333333"/>
                </a:solidFill>
                <a:latin typeface="PingFang SC"/>
              </a:rPr>
              <a:t>[</a:t>
            </a:r>
            <a:r>
              <a:rPr lang="zh-CN" altLang="en-US" sz="2000" b="1">
                <a:solidFill>
                  <a:srgbClr val="333333"/>
                </a:solidFill>
                <a:latin typeface="PingFang SC"/>
              </a:rPr>
              <a:t>试一试</a:t>
            </a:r>
            <a:r>
              <a:rPr lang="en-US" altLang="zh-CN" sz="2000" b="1">
                <a:solidFill>
                  <a:srgbClr val="333333"/>
                </a:solidFill>
                <a:latin typeface="PingFang SC"/>
              </a:rPr>
              <a:t>]</a:t>
            </a:r>
            <a:r>
              <a:rPr lang="zh-CN" altLang="en-US" sz="2000" b="1">
                <a:solidFill>
                  <a:srgbClr val="333333"/>
                </a:solidFill>
                <a:latin typeface="PingFang SC"/>
              </a:rPr>
              <a:t> </a:t>
            </a:r>
            <a:r>
              <a:rPr lang="en-US" altLang="zh-CN" sz="2000">
                <a:solidFill>
                  <a:srgbClr val="333333"/>
                </a:solidFill>
                <a:latin typeface="PingFang SC"/>
              </a:rPr>
              <a:t>(          )-________ is your form teacher _______?     - Kind and helpful.</a:t>
            </a:r>
          </a:p>
          <a:p>
            <a:pPr marL="457200" lvl="1" indent="0" algn="l">
              <a:lnSpc>
                <a:spcPct val="110000"/>
              </a:lnSpc>
              <a:buNone/>
            </a:pPr>
            <a:r>
              <a:rPr lang="en-US" altLang="zh-CN" sz="2000" i="0">
                <a:solidFill>
                  <a:srgbClr val="333333"/>
                </a:solidFill>
                <a:effectLst/>
                <a:latin typeface="PingFang SC"/>
              </a:rPr>
              <a:t>                             A. How;   look like          B. What;   like            C. How;  like           D. What; is like</a:t>
            </a:r>
          </a:p>
        </p:txBody>
      </p:sp>
      <p:sp>
        <p:nvSpPr>
          <p:cNvPr id="4" name="文本框 3" title="">
            <a:extLst>
              <a:ext uri="{FF2B5EF4-FFF2-40B4-BE49-F238E27FC236}">
                <a16:creationId xmlns:a16="http://schemas.microsoft.com/office/drawing/2014/main" id="{850B0B36-B6F0-5E6E-3837-485D909E146A}"/>
              </a:ext>
            </a:extLst>
          </p:cNvPr>
          <p:cNvSpPr txBox="1"/>
          <p:nvPr/>
        </p:nvSpPr>
        <p:spPr>
          <a:xfrm>
            <a:off x="1767156" y="5425182"/>
            <a:ext cx="945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B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50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>
            <a:extLst>
              <a:ext uri="{FF2B5EF4-FFF2-40B4-BE49-F238E27FC236}">
                <a16:creationId xmlns:a16="http://schemas.microsoft.com/office/drawing/2014/main" id="{E3B3040A-D613-57B4-ABC4-07FB75BB7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/>
              <a:t>2. They’re always ready to help others.    </a:t>
            </a:r>
            <a:r>
              <a:rPr lang="zh-CN" altLang="en-US" sz="2800" b="1"/>
              <a:t>他们总是乐意帮助别人。</a:t>
            </a:r>
            <a:r>
              <a:rPr lang="en-US" altLang="zh-CN" sz="2800" b="1"/>
              <a:t>   </a:t>
            </a:r>
            <a:endParaRPr lang="zh-CN" altLang="en-US" sz="2800" b="1"/>
          </a:p>
        </p:txBody>
      </p:sp>
      <p:sp>
        <p:nvSpPr>
          <p:cNvPr id="3" name="内容占位符 2" title="">
            <a:extLst>
              <a:ext uri="{FF2B5EF4-FFF2-40B4-BE49-F238E27FC236}">
                <a16:creationId xmlns:a16="http://schemas.microsoft.com/office/drawing/2014/main" id="{81AEA300-BF79-EE7E-D296-F6C911560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32" y="1435206"/>
            <a:ext cx="10515600" cy="4945045"/>
          </a:xfrm>
        </p:spPr>
        <p:txBody>
          <a:bodyPr>
            <a:normAutofit lnSpcReduction="10000"/>
          </a:bodyPr>
          <a:lstStyle/>
          <a:p>
            <a:r>
              <a:rPr lang="en-US" altLang="zh-CN" sz="2400"/>
              <a:t>"be ready to do sth." </a:t>
            </a:r>
            <a:r>
              <a:rPr lang="zh-CN" altLang="en-US" sz="2400"/>
              <a:t>的用法主要有以下几种：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1.</a:t>
            </a:r>
            <a:r>
              <a:rPr lang="zh-CN" altLang="en-US" sz="2400"/>
              <a:t>表示“准备好做某事”，通常用于描述一个人已经为即将进行的活动或任务做好了准备。</a:t>
            </a:r>
            <a:endParaRPr lang="en-US" altLang="zh-CN" sz="2400"/>
          </a:p>
          <a:p>
            <a:pPr marL="0" indent="0">
              <a:buNone/>
            </a:pPr>
            <a:r>
              <a:rPr lang="zh-CN" altLang="en-US" sz="2400"/>
              <a:t>例如：</a:t>
            </a:r>
            <a:r>
              <a:rPr lang="en-US" altLang="zh-CN" sz="2400"/>
              <a:t>"I am ready to go to school."</a:t>
            </a:r>
            <a:r>
              <a:rPr lang="zh-CN" altLang="en-US" sz="2400"/>
              <a:t>（我准备好了去学校。）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       "She is ready to try again."</a:t>
            </a:r>
            <a:r>
              <a:rPr lang="zh-CN" altLang="en-US" sz="2400"/>
              <a:t>（她已准备好再试一次。）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2.</a:t>
            </a:r>
            <a:r>
              <a:rPr lang="zh-CN" altLang="en-US" sz="2400"/>
              <a:t> 还可以用来表达“乐意做某事”的情感。</a:t>
            </a:r>
            <a:endParaRPr lang="en-US" altLang="zh-CN" sz="2400"/>
          </a:p>
          <a:p>
            <a:pPr marL="0" indent="0">
              <a:buNone/>
            </a:pPr>
            <a:r>
              <a:rPr lang="zh-CN" altLang="en-US" sz="2400"/>
              <a:t>例如：</a:t>
            </a:r>
            <a:r>
              <a:rPr lang="en-US" altLang="zh-CN" sz="2400"/>
              <a:t>"He is ready to help others."</a:t>
            </a:r>
            <a:r>
              <a:rPr lang="zh-CN" altLang="en-US" sz="2400"/>
              <a:t>（他乐于助人。）这等同于 </a:t>
            </a:r>
            <a:r>
              <a:rPr lang="en-US" altLang="zh-CN" sz="2400"/>
              <a:t>"He is happy to help others."</a:t>
            </a:r>
            <a:r>
              <a:rPr lang="zh-CN" altLang="en-US" sz="2400"/>
              <a:t>（他很高兴帮助他人。）</a:t>
            </a:r>
            <a:endParaRPr lang="en-US" altLang="zh-CN" sz="2400"/>
          </a:p>
          <a:p>
            <a:pPr marL="0" indent="0">
              <a:buNone/>
            </a:pPr>
            <a:endParaRPr lang="en-US" altLang="zh-CN" sz="2400" b="1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/>
              <a:t>[</a:t>
            </a:r>
            <a:r>
              <a:rPr lang="zh-CN" altLang="en-US" sz="2400" b="1"/>
              <a:t>试一试</a:t>
            </a:r>
            <a:r>
              <a:rPr lang="en-US" altLang="zh-CN" sz="2400" b="1"/>
              <a:t>]    </a:t>
            </a:r>
            <a:r>
              <a:rPr lang="en-US" altLang="zh-CN" sz="2400"/>
              <a:t>He is a kind-hearted boy and he is always ready ______________(help) those in need.</a:t>
            </a:r>
          </a:p>
        </p:txBody>
      </p:sp>
      <p:sp>
        <p:nvSpPr>
          <p:cNvPr id="4" name="文本框 3" title="">
            <a:extLst>
              <a:ext uri="{FF2B5EF4-FFF2-40B4-BE49-F238E27FC236}">
                <a16:creationId xmlns:a16="http://schemas.microsoft.com/office/drawing/2014/main" id="{57E4212D-E5F5-C84C-2681-02206687ACCF}"/>
              </a:ext>
            </a:extLst>
          </p:cNvPr>
          <p:cNvSpPr txBox="1"/>
          <p:nvPr/>
        </p:nvSpPr>
        <p:spPr>
          <a:xfrm>
            <a:off x="8780982" y="4899574"/>
            <a:ext cx="2917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to help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633200" y="10287000"/>
            <a:ext cx="0" cy="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262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>
            <a:extLst>
              <a:ext uri="{FF2B5EF4-FFF2-40B4-BE49-F238E27FC236}">
                <a16:creationId xmlns:a16="http://schemas.microsoft.com/office/drawing/2014/main" id="{EBB5EFA9-A9D2-1F87-E3D1-C39A4B37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1886"/>
          </a:xfrm>
        </p:spPr>
        <p:txBody>
          <a:bodyPr>
            <a:normAutofit fontScale="90000"/>
          </a:bodyPr>
          <a:lstStyle/>
          <a:p>
            <a:r>
              <a:rPr lang="en-US" altLang="zh-CN" b="1"/>
              <a:t>Test</a:t>
            </a:r>
            <a:br>
              <a:rPr lang="en-US" altLang="zh-CN"/>
            </a:br>
            <a:endParaRPr lang="zh-CN" altLang="en-US"/>
          </a:p>
        </p:txBody>
      </p:sp>
      <p:sp>
        <p:nvSpPr>
          <p:cNvPr id="3" name="内容占位符 2" title="">
            <a:extLst>
              <a:ext uri="{FF2B5EF4-FFF2-40B4-BE49-F238E27FC236}">
                <a16:creationId xmlns:a16="http://schemas.microsoft.com/office/drawing/2014/main" id="{837EAF05-7BDD-F363-394E-403930B0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3852"/>
            <a:ext cx="10515600" cy="52831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选用方框内的单词或词组填空，其中有一个单词或词组是多余的</a:t>
            </a:r>
            <a:r>
              <a:rPr lang="en-US" altLang="zh-CN"/>
              <a:t>lawyer  restaurant   neighbours   doctor   community   police officers </a:t>
            </a:r>
          </a:p>
          <a:p>
            <a:pPr marL="0" indent="0">
              <a:buNone/>
            </a:pPr>
            <a:r>
              <a:rPr lang="en-US" altLang="zh-CN"/>
              <a:t>1.Close ________________ are better than distant relatives. </a:t>
            </a:r>
          </a:p>
          <a:p>
            <a:pPr marL="0" indent="0">
              <a:buNone/>
            </a:pPr>
            <a:r>
              <a:rPr lang="en-US" altLang="zh-CN"/>
              <a:t>2.The __________________ work hard to keep the city safe. </a:t>
            </a:r>
          </a:p>
          <a:p>
            <a:pPr marL="0" indent="0">
              <a:buNone/>
            </a:pPr>
            <a:r>
              <a:rPr lang="en-US" altLang="zh-CN"/>
              <a:t>3.I am a cook, and I work  in a small _______________ in the town. </a:t>
            </a:r>
          </a:p>
          <a:p>
            <a:pPr marL="0" indent="0">
              <a:buNone/>
            </a:pPr>
            <a:r>
              <a:rPr lang="en-US" altLang="zh-CN"/>
              <a:t>4. Her mother is a __________ and she takes good care of the patients in the hospital.</a:t>
            </a:r>
          </a:p>
          <a:p>
            <a:pPr marL="0" indent="0">
              <a:buNone/>
            </a:pPr>
            <a:r>
              <a:rPr lang="en-US" altLang="zh-CN"/>
              <a:t>5. They often meet at the _____________ center and share their skills.</a:t>
            </a:r>
            <a:endParaRPr lang="zh-CN" altLang="en-US"/>
          </a:p>
        </p:txBody>
      </p:sp>
      <p:sp>
        <p:nvSpPr>
          <p:cNvPr id="4" name="矩形 3" title="">
            <a:extLst>
              <a:ext uri="{FF2B5EF4-FFF2-40B4-BE49-F238E27FC236}">
                <a16:creationId xmlns:a16="http://schemas.microsoft.com/office/drawing/2014/main" id="{13FCEA67-A9F5-8A9D-86A2-944A3CAEEF0C}"/>
              </a:ext>
            </a:extLst>
          </p:cNvPr>
          <p:cNvSpPr/>
          <p:nvPr/>
        </p:nvSpPr>
        <p:spPr>
          <a:xfrm>
            <a:off x="997210" y="1789541"/>
            <a:ext cx="9744236" cy="102188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 title="">
            <a:extLst>
              <a:ext uri="{FF2B5EF4-FFF2-40B4-BE49-F238E27FC236}">
                <a16:creationId xmlns:a16="http://schemas.microsoft.com/office/drawing/2014/main" id="{EDB181D9-651C-E5AD-BFFB-BC146FE20AB4}"/>
              </a:ext>
            </a:extLst>
          </p:cNvPr>
          <p:cNvSpPr txBox="1"/>
          <p:nvPr/>
        </p:nvSpPr>
        <p:spPr>
          <a:xfrm>
            <a:off x="2166651" y="2777393"/>
            <a:ext cx="279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err="1">
                <a:solidFill>
                  <a:srgbClr val="FF0000"/>
                </a:solidFill>
              </a:rPr>
              <a:t>neighbours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文本框 5" title="">
            <a:extLst>
              <a:ext uri="{FF2B5EF4-FFF2-40B4-BE49-F238E27FC236}">
                <a16:creationId xmlns:a16="http://schemas.microsoft.com/office/drawing/2014/main" id="{E0C611C5-3A2E-5D8B-B467-50C0BE686CC9}"/>
              </a:ext>
            </a:extLst>
          </p:cNvPr>
          <p:cNvSpPr txBox="1"/>
          <p:nvPr/>
        </p:nvSpPr>
        <p:spPr>
          <a:xfrm>
            <a:off x="1908673" y="3306119"/>
            <a:ext cx="279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police officers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7" name="文本框 6" title="">
            <a:extLst>
              <a:ext uri="{FF2B5EF4-FFF2-40B4-BE49-F238E27FC236}">
                <a16:creationId xmlns:a16="http://schemas.microsoft.com/office/drawing/2014/main" id="{A10A2B16-B4CC-6668-487C-45DCCBB8205C}"/>
              </a:ext>
            </a:extLst>
          </p:cNvPr>
          <p:cNvSpPr txBox="1"/>
          <p:nvPr/>
        </p:nvSpPr>
        <p:spPr>
          <a:xfrm>
            <a:off x="6371515" y="3754187"/>
            <a:ext cx="279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 restaurant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8" name="文本框 7" title="">
            <a:extLst>
              <a:ext uri="{FF2B5EF4-FFF2-40B4-BE49-F238E27FC236}">
                <a16:creationId xmlns:a16="http://schemas.microsoft.com/office/drawing/2014/main" id="{EC363B98-7CD6-8CDA-8A37-7C5045906732}"/>
              </a:ext>
            </a:extLst>
          </p:cNvPr>
          <p:cNvSpPr txBox="1"/>
          <p:nvPr/>
        </p:nvSpPr>
        <p:spPr>
          <a:xfrm>
            <a:off x="3696159" y="4338962"/>
            <a:ext cx="279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doctor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9" name="文本框 8" title="">
            <a:extLst>
              <a:ext uri="{FF2B5EF4-FFF2-40B4-BE49-F238E27FC236}">
                <a16:creationId xmlns:a16="http://schemas.microsoft.com/office/drawing/2014/main" id="{F8467E76-32EB-AB8C-1D00-67B8BD18069A}"/>
              </a:ext>
            </a:extLst>
          </p:cNvPr>
          <p:cNvSpPr txBox="1"/>
          <p:nvPr/>
        </p:nvSpPr>
        <p:spPr>
          <a:xfrm>
            <a:off x="4786829" y="5254767"/>
            <a:ext cx="279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community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81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>
            <a:extLst>
              <a:ext uri="{FF2B5EF4-FFF2-40B4-BE49-F238E27FC236}">
                <a16:creationId xmlns:a16="http://schemas.microsoft.com/office/drawing/2014/main" id="{A7D90A1A-EA50-62D9-B86A-2820737D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03" y="166822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/>
              <a:t>根据句意，用括号中所给单词的正确形式填空</a:t>
            </a:r>
          </a:p>
        </p:txBody>
      </p:sp>
      <p:sp>
        <p:nvSpPr>
          <p:cNvPr id="3" name="内容占位符 2" title="">
            <a:extLst>
              <a:ext uri="{FF2B5EF4-FFF2-40B4-BE49-F238E27FC236}">
                <a16:creationId xmlns:a16="http://schemas.microsoft.com/office/drawing/2014/main" id="{327D9F64-534C-22C2-257D-58432FB98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39" y="1322024"/>
            <a:ext cx="11424491" cy="485493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1.We have some _____________ (love) pets at home. They bring us a lot of fun.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2. Are you ready  ________________ (join) us for the picnic this Sunday?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3. He is an _____________ (office) in the army. He is very strict with himself.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4. What about ______________ (ride) a bike to school? It's good exercise.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5. Can you help me _______________ (find) my lost key? I can't remember where I put it.</a:t>
            </a:r>
            <a:endParaRPr lang="zh-CN" altLang="en-US"/>
          </a:p>
        </p:txBody>
      </p:sp>
      <p:sp>
        <p:nvSpPr>
          <p:cNvPr id="4" name="文本框 3" title="">
            <a:extLst>
              <a:ext uri="{FF2B5EF4-FFF2-40B4-BE49-F238E27FC236}">
                <a16:creationId xmlns:a16="http://schemas.microsoft.com/office/drawing/2014/main" id="{7B1E4FE4-84F1-C521-F4BC-116A89B3D95B}"/>
              </a:ext>
            </a:extLst>
          </p:cNvPr>
          <p:cNvSpPr txBox="1"/>
          <p:nvPr/>
        </p:nvSpPr>
        <p:spPr>
          <a:xfrm>
            <a:off x="3470313" y="134066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lovely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5" name="文本框 4" title="">
            <a:extLst>
              <a:ext uri="{FF2B5EF4-FFF2-40B4-BE49-F238E27FC236}">
                <a16:creationId xmlns:a16="http://schemas.microsoft.com/office/drawing/2014/main" id="{8B7268D4-70DF-54A5-1B4F-4F24E32ACA84}"/>
              </a:ext>
            </a:extLst>
          </p:cNvPr>
          <p:cNvSpPr txBox="1"/>
          <p:nvPr/>
        </p:nvSpPr>
        <p:spPr>
          <a:xfrm>
            <a:off x="3259156" y="266371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to join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文本框 5" title="">
            <a:extLst>
              <a:ext uri="{FF2B5EF4-FFF2-40B4-BE49-F238E27FC236}">
                <a16:creationId xmlns:a16="http://schemas.microsoft.com/office/drawing/2014/main" id="{B19117D8-32DE-6987-8AAF-0E1DEDBD3123}"/>
              </a:ext>
            </a:extLst>
          </p:cNvPr>
          <p:cNvSpPr txBox="1"/>
          <p:nvPr/>
        </p:nvSpPr>
        <p:spPr>
          <a:xfrm>
            <a:off x="2374133" y="3401986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officer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7" name="文本框 6" title="">
            <a:extLst>
              <a:ext uri="{FF2B5EF4-FFF2-40B4-BE49-F238E27FC236}">
                <a16:creationId xmlns:a16="http://schemas.microsoft.com/office/drawing/2014/main" id="{45523D6B-03A3-E906-6447-3763DA4909EA}"/>
              </a:ext>
            </a:extLst>
          </p:cNvPr>
          <p:cNvSpPr txBox="1"/>
          <p:nvPr/>
        </p:nvSpPr>
        <p:spPr>
          <a:xfrm>
            <a:off x="2939667" y="411130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riding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8" name="文本框 7" title="">
            <a:extLst>
              <a:ext uri="{FF2B5EF4-FFF2-40B4-BE49-F238E27FC236}">
                <a16:creationId xmlns:a16="http://schemas.microsoft.com/office/drawing/2014/main" id="{4521CE12-39C9-4D96-544B-69531FE10926}"/>
              </a:ext>
            </a:extLst>
          </p:cNvPr>
          <p:cNvSpPr txBox="1"/>
          <p:nvPr/>
        </p:nvSpPr>
        <p:spPr>
          <a:xfrm>
            <a:off x="3765932" y="484738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find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4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>
            <a:extLst>
              <a:ext uri="{FF2B5EF4-FFF2-40B4-BE49-F238E27FC236}">
                <a16:creationId xmlns:a16="http://schemas.microsoft.com/office/drawing/2014/main" id="{18B0EAFC-0D35-76E9-5277-426E2CE2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b="1"/>
              <a:t>What makes a good neighbourhood?</a:t>
            </a:r>
            <a:endParaRPr lang="zh-CN" altLang="en-US" sz="4000" b="1"/>
          </a:p>
        </p:txBody>
      </p:sp>
      <p:pic>
        <p:nvPicPr>
          <p:cNvPr id="5" name="内容占位符 4" title="">
            <a:extLst>
              <a:ext uri="{FF2B5EF4-FFF2-40B4-BE49-F238E27FC236}">
                <a16:creationId xmlns:a16="http://schemas.microsoft.com/office/drawing/2014/main" id="{3FD98C99-066F-16AF-AB36-1C9264787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325564"/>
            <a:ext cx="7848599" cy="5167312"/>
          </a:xfrm>
        </p:spPr>
      </p:pic>
      <p:sp>
        <p:nvSpPr>
          <p:cNvPr id="6" name="文本框 5" title="">
            <a:extLst>
              <a:ext uri="{FF2B5EF4-FFF2-40B4-BE49-F238E27FC236}">
                <a16:creationId xmlns:a16="http://schemas.microsoft.com/office/drawing/2014/main" id="{FED85526-9E50-9A63-DC0B-9AD714133DF9}"/>
              </a:ext>
            </a:extLst>
          </p:cNvPr>
          <p:cNvSpPr txBox="1"/>
          <p:nvPr/>
        </p:nvSpPr>
        <p:spPr>
          <a:xfrm>
            <a:off x="7173686" y="2817005"/>
            <a:ext cx="50183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close neighbours</a:t>
            </a:r>
            <a:endParaRPr lang="en-US" altLang="zh-CN" sz="3200" b="1">
              <a:solidFill>
                <a:srgbClr val="FF0000"/>
              </a:solidFill>
            </a:endParaRPr>
          </a:p>
          <a:p>
            <a:endParaRPr lang="en-US" altLang="zh-CN" sz="3200" b="1">
              <a:solidFill>
                <a:srgbClr val="FF0000"/>
              </a:solidFill>
            </a:endParaRPr>
          </a:p>
          <a:p>
            <a:r>
              <a:rPr lang="en-US" altLang="zh-CN" sz="3200" b="1">
                <a:solidFill>
                  <a:srgbClr val="FF0000"/>
                </a:solidFill>
              </a:rPr>
              <a:t>a good living surrounding</a:t>
            </a:r>
          </a:p>
          <a:p>
            <a:endParaRPr lang="en-US" altLang="zh-CN" sz="3200" b="1">
              <a:solidFill>
                <a:srgbClr val="FF0000"/>
              </a:solidFill>
            </a:endParaRPr>
          </a:p>
          <a:p>
            <a:r>
              <a:rPr lang="en-US" altLang="zh-CN" sz="3200" b="1">
                <a:solidFill>
                  <a:srgbClr val="FF0000"/>
                </a:solidFill>
              </a:rPr>
              <a:t>convenient living facilities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91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内容占位符 4" title="">
            <a:extLst>
              <a:ext uri="{FF2B5EF4-FFF2-40B4-BE49-F238E27FC236}">
                <a16:creationId xmlns:a16="http://schemas.microsoft.com/office/drawing/2014/main" id="{80E4490F-4DB2-099D-B701-06C83FF17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4" y="337456"/>
            <a:ext cx="5551714" cy="3244313"/>
          </a:xfrm>
        </p:spPr>
      </p:pic>
      <p:pic>
        <p:nvPicPr>
          <p:cNvPr id="7" name="图片 6" title="">
            <a:extLst>
              <a:ext uri="{FF2B5EF4-FFF2-40B4-BE49-F238E27FC236}">
                <a16:creationId xmlns:a16="http://schemas.microsoft.com/office/drawing/2014/main" id="{03FC9130-3EED-E27E-7AD9-858848957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57" y="337455"/>
            <a:ext cx="5029202" cy="3244313"/>
          </a:xfrm>
          <a:prstGeom prst="rect">
            <a:avLst/>
          </a:prstGeom>
        </p:spPr>
      </p:pic>
      <p:sp>
        <p:nvSpPr>
          <p:cNvPr id="8" name="文本框 7" title="">
            <a:extLst>
              <a:ext uri="{FF2B5EF4-FFF2-40B4-BE49-F238E27FC236}">
                <a16:creationId xmlns:a16="http://schemas.microsoft.com/office/drawing/2014/main" id="{91954E9A-8CB3-E0F8-DEC3-C9E5E6BAE50A}"/>
              </a:ext>
            </a:extLst>
          </p:cNvPr>
          <p:cNvSpPr txBox="1"/>
          <p:nvPr/>
        </p:nvSpPr>
        <p:spPr>
          <a:xfrm>
            <a:off x="653143" y="3668486"/>
            <a:ext cx="11190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Who maybe</a:t>
            </a:r>
            <a:r>
              <a:rPr lang="zh-CN" altLang="en-US" sz="2800" b="1"/>
              <a:t> </a:t>
            </a:r>
            <a:r>
              <a:rPr lang="en-US" altLang="zh-CN" sz="2800" b="1"/>
              <a:t>gives</a:t>
            </a:r>
            <a:r>
              <a:rPr lang="zh-CN" altLang="en-US" sz="2800" b="1"/>
              <a:t> </a:t>
            </a:r>
            <a:r>
              <a:rPr lang="en-US" altLang="zh-CN" sz="2800" b="1"/>
              <a:t>you</a:t>
            </a:r>
            <a:r>
              <a:rPr lang="zh-CN" altLang="en-US" sz="2800" b="1"/>
              <a:t> </a:t>
            </a:r>
            <a:r>
              <a:rPr lang="en-US" altLang="zh-CN" sz="2800" b="1"/>
              <a:t>timely</a:t>
            </a:r>
            <a:r>
              <a:rPr lang="zh-CN" altLang="en-US" sz="2800" b="1"/>
              <a:t> </a:t>
            </a:r>
            <a:r>
              <a:rPr lang="en-US" altLang="zh-CN" sz="2800" b="1"/>
              <a:t>help</a:t>
            </a:r>
            <a:r>
              <a:rPr lang="zh-CN" altLang="en-US" sz="2800" b="1"/>
              <a:t> </a:t>
            </a:r>
            <a:r>
              <a:rPr lang="en-US" altLang="zh-CN" sz="2800" b="1"/>
              <a:t>when</a:t>
            </a:r>
            <a:r>
              <a:rPr lang="zh-CN" altLang="en-US" sz="2800" b="1"/>
              <a:t> </a:t>
            </a:r>
            <a:r>
              <a:rPr lang="en-US" altLang="zh-CN" sz="2800" b="1"/>
              <a:t>you</a:t>
            </a:r>
            <a:r>
              <a:rPr lang="zh-CN" altLang="en-US" sz="2800" b="1"/>
              <a:t> </a:t>
            </a:r>
            <a:r>
              <a:rPr lang="en-US" altLang="zh-CN" sz="2800" b="1"/>
              <a:t>meet with emergencies(</a:t>
            </a:r>
            <a:r>
              <a:rPr lang="zh-CN" altLang="en-US" sz="2800" b="1"/>
              <a:t>紧急情况</a:t>
            </a:r>
            <a:r>
              <a:rPr lang="en-US" altLang="zh-CN" sz="2800" b="1"/>
              <a:t>),</a:t>
            </a:r>
            <a:r>
              <a:rPr lang="zh-CN" altLang="en-US" sz="2800" b="1"/>
              <a:t> </a:t>
            </a:r>
            <a:r>
              <a:rPr lang="en-US" altLang="zh-CN" sz="2800" b="1"/>
              <a:t>a close neighbour or a distant brother? </a:t>
            </a:r>
          </a:p>
        </p:txBody>
      </p:sp>
      <p:sp>
        <p:nvSpPr>
          <p:cNvPr id="9" name="文本框 8" title="">
            <a:extLst>
              <a:ext uri="{FF2B5EF4-FFF2-40B4-BE49-F238E27FC236}">
                <a16:creationId xmlns:a16="http://schemas.microsoft.com/office/drawing/2014/main" id="{414A85B0-C6CE-A71C-BDFC-B5F42B516169}"/>
              </a:ext>
            </a:extLst>
          </p:cNvPr>
          <p:cNvSpPr txBox="1"/>
          <p:nvPr/>
        </p:nvSpPr>
        <p:spPr>
          <a:xfrm>
            <a:off x="195943" y="5192486"/>
            <a:ext cx="11778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</a:rPr>
              <a:t>Close neighbours are better than distant relatives.                         </a:t>
            </a:r>
            <a:r>
              <a:rPr lang="en-US" altLang="zh-CN" sz="4000" b="1"/>
              <a:t>(</a:t>
            </a:r>
            <a:r>
              <a:rPr lang="zh-CN" altLang="en-US" sz="4000" b="1"/>
              <a:t>远亲不如近邻。</a:t>
            </a:r>
            <a:r>
              <a:rPr lang="en-US" altLang="zh-CN" sz="4000" b="1"/>
              <a:t>)</a:t>
            </a:r>
            <a:endParaRPr lang="zh-CN" altLang="en-US" sz="4000" b="1"/>
          </a:p>
        </p:txBody>
      </p:sp>
    </p:spTree>
    <p:extLst>
      <p:ext uri="{BB962C8B-B14F-4D97-AF65-F5344CB8AC3E}">
        <p14:creationId xmlns:p14="http://schemas.microsoft.com/office/powerpoint/2010/main" val="131037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>
            <a:extLst>
              <a:ext uri="{FF2B5EF4-FFF2-40B4-BE49-F238E27FC236}">
                <a16:creationId xmlns:a16="http://schemas.microsoft.com/office/drawing/2014/main" id="{756E65DF-7A00-F5C0-17CD-123D48A7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3600" b="1"/>
              <a:t>Do you have a close neighbour? </a:t>
            </a:r>
            <a:br>
              <a:rPr lang="en-US" altLang="zh-CN" sz="3600" b="1"/>
            </a:br>
            <a:r>
              <a:rPr lang="en-US" altLang="zh-CN" sz="3600" b="1"/>
              <a:t>Try to talk about his/her job and work place.</a:t>
            </a:r>
            <a:endParaRPr lang="zh-CN" altLang="en-US" sz="3600" b="1"/>
          </a:p>
        </p:txBody>
      </p:sp>
      <p:sp>
        <p:nvSpPr>
          <p:cNvPr id="3" name="内容占位符 2" title="">
            <a:extLst>
              <a:ext uri="{FF2B5EF4-FFF2-40B4-BE49-F238E27FC236}">
                <a16:creationId xmlns:a16="http://schemas.microsoft.com/office/drawing/2014/main" id="{67820FAC-1083-890B-D0B5-B395BC6C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2326368"/>
            <a:ext cx="652054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</a:rPr>
              <a:t>E.g. My neighbour, Mrs Lin is a kind and warm-hearted lady, she once worked as a nurse in our community hospital . She often helps me water the plants and look after my pet dog when I am away.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 title="">
            <a:extLst>
              <a:ext uri="{FF2B5EF4-FFF2-40B4-BE49-F238E27FC236}">
                <a16:creationId xmlns:a16="http://schemas.microsoft.com/office/drawing/2014/main" id="{22652667-900D-FD1F-08B9-0927FE05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918" y="2429555"/>
            <a:ext cx="4514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38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内容占位符 4" title="">
            <a:extLst>
              <a:ext uri="{FF2B5EF4-FFF2-40B4-BE49-F238E27FC236}">
                <a16:creationId xmlns:a16="http://schemas.microsoft.com/office/drawing/2014/main" id="{A6F46C40-09C6-C026-4775-D6BA04787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" y="892398"/>
            <a:ext cx="4698825" cy="4351338"/>
          </a:xfrm>
        </p:spPr>
      </p:pic>
      <p:sp>
        <p:nvSpPr>
          <p:cNvPr id="6" name="文本框 5" title="">
            <a:extLst>
              <a:ext uri="{FF2B5EF4-FFF2-40B4-BE49-F238E27FC236}">
                <a16:creationId xmlns:a16="http://schemas.microsoft.com/office/drawing/2014/main" id="{AFE92D63-73CD-1219-F85A-ADA375F374AA}"/>
              </a:ext>
            </a:extLst>
          </p:cNvPr>
          <p:cNvSpPr txBox="1"/>
          <p:nvPr/>
        </p:nvSpPr>
        <p:spPr>
          <a:xfrm>
            <a:off x="929567" y="5684543"/>
            <a:ext cx="382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police officer</a:t>
            </a:r>
            <a:endParaRPr lang="zh-CN" altLang="en-US" sz="3600"/>
          </a:p>
        </p:txBody>
      </p:sp>
      <p:pic>
        <p:nvPicPr>
          <p:cNvPr id="8" name="图片 7" title="">
            <a:extLst>
              <a:ext uri="{FF2B5EF4-FFF2-40B4-BE49-F238E27FC236}">
                <a16:creationId xmlns:a16="http://schemas.microsoft.com/office/drawing/2014/main" id="{2F5CEA20-675B-4BB6-64BB-7AF6D01E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21" y="892399"/>
            <a:ext cx="6945086" cy="4351338"/>
          </a:xfrm>
          <a:prstGeom prst="rect">
            <a:avLst/>
          </a:prstGeom>
        </p:spPr>
      </p:pic>
      <p:sp>
        <p:nvSpPr>
          <p:cNvPr id="9" name="文本框 8" title="">
            <a:extLst>
              <a:ext uri="{FF2B5EF4-FFF2-40B4-BE49-F238E27FC236}">
                <a16:creationId xmlns:a16="http://schemas.microsoft.com/office/drawing/2014/main" id="{63668838-A575-AD48-0FA3-1DECA41CC0A1}"/>
              </a:ext>
            </a:extLst>
          </p:cNvPr>
          <p:cNvSpPr txBox="1"/>
          <p:nvPr/>
        </p:nvSpPr>
        <p:spPr>
          <a:xfrm>
            <a:off x="6703154" y="5894280"/>
            <a:ext cx="382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police station</a:t>
            </a:r>
            <a:endParaRPr lang="zh-CN" altLang="en-US" sz="3600"/>
          </a:p>
        </p:txBody>
      </p:sp>
      <p:sp>
        <p:nvSpPr>
          <p:cNvPr id="10" name="文本框 9" title="">
            <a:extLst>
              <a:ext uri="{FF2B5EF4-FFF2-40B4-BE49-F238E27FC236}">
                <a16:creationId xmlns:a16="http://schemas.microsoft.com/office/drawing/2014/main" id="{55CF92F3-56EB-1ACB-5377-53619C548F9D}"/>
              </a:ext>
            </a:extLst>
          </p:cNvPr>
          <p:cNvSpPr txBox="1"/>
          <p:nvPr/>
        </p:nvSpPr>
        <p:spPr>
          <a:xfrm>
            <a:off x="51628" y="0"/>
            <a:ext cx="432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Jobs and work places</a:t>
            </a:r>
            <a:endParaRPr lang="zh-CN" altLang="en-US" sz="2800" b="1"/>
          </a:p>
        </p:txBody>
      </p:sp>
    </p:spTree>
    <p:extLst>
      <p:ext uri="{BB962C8B-B14F-4D97-AF65-F5344CB8AC3E}">
        <p14:creationId xmlns:p14="http://schemas.microsoft.com/office/powerpoint/2010/main" val="3379769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内容占位符 4" title="">
            <a:extLst>
              <a:ext uri="{FF2B5EF4-FFF2-40B4-BE49-F238E27FC236}">
                <a16:creationId xmlns:a16="http://schemas.microsoft.com/office/drawing/2014/main" id="{9A7E060C-A3E5-01E7-DD3E-DC18028D4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" y="1074042"/>
            <a:ext cx="4805553" cy="3810000"/>
          </a:xfrm>
        </p:spPr>
      </p:pic>
      <p:pic>
        <p:nvPicPr>
          <p:cNvPr id="9" name="图片 8" title="">
            <a:extLst>
              <a:ext uri="{FF2B5EF4-FFF2-40B4-BE49-F238E27FC236}">
                <a16:creationId xmlns:a16="http://schemas.microsoft.com/office/drawing/2014/main" id="{CB3A48F6-C230-723C-E2CE-FF2C9298D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65" y="1074042"/>
            <a:ext cx="5979079" cy="3810000"/>
          </a:xfrm>
          <a:prstGeom prst="rect">
            <a:avLst/>
          </a:prstGeom>
        </p:spPr>
      </p:pic>
      <p:sp>
        <p:nvSpPr>
          <p:cNvPr id="10" name="文本框 9" title="">
            <a:extLst>
              <a:ext uri="{FF2B5EF4-FFF2-40B4-BE49-F238E27FC236}">
                <a16:creationId xmlns:a16="http://schemas.microsoft.com/office/drawing/2014/main" id="{82A8EEBD-F369-D118-71C3-3B4DE38B7FD4}"/>
              </a:ext>
            </a:extLst>
          </p:cNvPr>
          <p:cNvSpPr txBox="1"/>
          <p:nvPr/>
        </p:nvSpPr>
        <p:spPr>
          <a:xfrm>
            <a:off x="1490852" y="5314674"/>
            <a:ext cx="382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teacher</a:t>
            </a:r>
            <a:endParaRPr lang="zh-CN" altLang="en-US" sz="3600"/>
          </a:p>
        </p:txBody>
      </p:sp>
      <p:sp>
        <p:nvSpPr>
          <p:cNvPr id="11" name="文本框 10" title="">
            <a:extLst>
              <a:ext uri="{FF2B5EF4-FFF2-40B4-BE49-F238E27FC236}">
                <a16:creationId xmlns:a16="http://schemas.microsoft.com/office/drawing/2014/main" id="{A815369E-5B6F-8892-5860-199620569A35}"/>
              </a:ext>
            </a:extLst>
          </p:cNvPr>
          <p:cNvSpPr txBox="1"/>
          <p:nvPr/>
        </p:nvSpPr>
        <p:spPr>
          <a:xfrm>
            <a:off x="6880262" y="5241043"/>
            <a:ext cx="382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school</a:t>
            </a:r>
            <a:endParaRPr lang="zh-CN" altLang="en-US" sz="3600"/>
          </a:p>
        </p:txBody>
      </p:sp>
      <p:sp>
        <p:nvSpPr>
          <p:cNvPr id="12" name="文本框 11" title="">
            <a:extLst>
              <a:ext uri="{FF2B5EF4-FFF2-40B4-BE49-F238E27FC236}">
                <a16:creationId xmlns:a16="http://schemas.microsoft.com/office/drawing/2014/main" id="{372E739D-14E4-8969-B20A-2DD1E5165733}"/>
              </a:ext>
            </a:extLst>
          </p:cNvPr>
          <p:cNvSpPr txBox="1"/>
          <p:nvPr/>
        </p:nvSpPr>
        <p:spPr>
          <a:xfrm>
            <a:off x="51628" y="0"/>
            <a:ext cx="432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Jobs and work places</a:t>
            </a:r>
            <a:endParaRPr lang="zh-CN" altLang="en-US" sz="2800" b="1"/>
          </a:p>
        </p:txBody>
      </p:sp>
    </p:spTree>
    <p:extLst>
      <p:ext uri="{BB962C8B-B14F-4D97-AF65-F5344CB8AC3E}">
        <p14:creationId xmlns:p14="http://schemas.microsoft.com/office/powerpoint/2010/main" val="3901525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内容占位符 4" title="">
            <a:extLst>
              <a:ext uri="{FF2B5EF4-FFF2-40B4-BE49-F238E27FC236}">
                <a16:creationId xmlns:a16="http://schemas.microsoft.com/office/drawing/2014/main" id="{C3515CB3-3A66-DD4A-8E21-2C9057134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3" y="1114408"/>
            <a:ext cx="3651607" cy="4389866"/>
          </a:xfrm>
        </p:spPr>
      </p:pic>
      <p:pic>
        <p:nvPicPr>
          <p:cNvPr id="9" name="图片 8" title="">
            <a:extLst>
              <a:ext uri="{FF2B5EF4-FFF2-40B4-BE49-F238E27FC236}">
                <a16:creationId xmlns:a16="http://schemas.microsoft.com/office/drawing/2014/main" id="{77AA23CA-E6E2-1765-AC13-295638A51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13" y="1133672"/>
            <a:ext cx="7315199" cy="4351338"/>
          </a:xfrm>
          <a:prstGeom prst="rect">
            <a:avLst/>
          </a:prstGeom>
        </p:spPr>
      </p:pic>
      <p:sp>
        <p:nvSpPr>
          <p:cNvPr id="10" name="文本框 9" title="">
            <a:extLst>
              <a:ext uri="{FF2B5EF4-FFF2-40B4-BE49-F238E27FC236}">
                <a16:creationId xmlns:a16="http://schemas.microsoft.com/office/drawing/2014/main" id="{321B8694-37F1-E5B3-BF40-CC05842CF4B5}"/>
              </a:ext>
            </a:extLst>
          </p:cNvPr>
          <p:cNvSpPr txBox="1"/>
          <p:nvPr/>
        </p:nvSpPr>
        <p:spPr>
          <a:xfrm>
            <a:off x="1388110" y="5827440"/>
            <a:ext cx="382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cook</a:t>
            </a:r>
            <a:endParaRPr lang="zh-CN" altLang="en-US" sz="3600"/>
          </a:p>
        </p:txBody>
      </p:sp>
      <p:sp>
        <p:nvSpPr>
          <p:cNvPr id="11" name="文本框 10" title="">
            <a:extLst>
              <a:ext uri="{FF2B5EF4-FFF2-40B4-BE49-F238E27FC236}">
                <a16:creationId xmlns:a16="http://schemas.microsoft.com/office/drawing/2014/main" id="{CFDBD528-EFCE-DA13-FA3A-C9F1C15145C5}"/>
              </a:ext>
            </a:extLst>
          </p:cNvPr>
          <p:cNvSpPr txBox="1"/>
          <p:nvPr/>
        </p:nvSpPr>
        <p:spPr>
          <a:xfrm>
            <a:off x="6983004" y="5663994"/>
            <a:ext cx="382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restaurant</a:t>
            </a:r>
            <a:endParaRPr lang="zh-CN" altLang="en-US" sz="3600"/>
          </a:p>
        </p:txBody>
      </p:sp>
      <p:sp>
        <p:nvSpPr>
          <p:cNvPr id="12" name="文本框 11" title="">
            <a:extLst>
              <a:ext uri="{FF2B5EF4-FFF2-40B4-BE49-F238E27FC236}">
                <a16:creationId xmlns:a16="http://schemas.microsoft.com/office/drawing/2014/main" id="{14F994B6-A3A0-9285-0F82-11F97A7F14F9}"/>
              </a:ext>
            </a:extLst>
          </p:cNvPr>
          <p:cNvSpPr txBox="1"/>
          <p:nvPr/>
        </p:nvSpPr>
        <p:spPr>
          <a:xfrm>
            <a:off x="51628" y="0"/>
            <a:ext cx="432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Jobs and work places</a:t>
            </a:r>
            <a:endParaRPr lang="zh-CN" altLang="en-US" sz="2800" b="1"/>
          </a:p>
        </p:txBody>
      </p:sp>
    </p:spTree>
    <p:extLst>
      <p:ext uri="{BB962C8B-B14F-4D97-AF65-F5344CB8AC3E}">
        <p14:creationId xmlns:p14="http://schemas.microsoft.com/office/powerpoint/2010/main" val="2808127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内容占位符 4" title="">
            <a:extLst>
              <a:ext uri="{FF2B5EF4-FFF2-40B4-BE49-F238E27FC236}">
                <a16:creationId xmlns:a16="http://schemas.microsoft.com/office/drawing/2014/main" id="{0DF8DFD3-6BD3-7D3D-8CF4-FC313CF8D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9" y="1639121"/>
            <a:ext cx="4514850" cy="3333750"/>
          </a:xfrm>
        </p:spPr>
      </p:pic>
      <p:pic>
        <p:nvPicPr>
          <p:cNvPr id="7" name="图片 6" title="">
            <a:extLst>
              <a:ext uri="{FF2B5EF4-FFF2-40B4-BE49-F238E27FC236}">
                <a16:creationId xmlns:a16="http://schemas.microsoft.com/office/drawing/2014/main" id="{9672A757-D153-6429-1DAE-FD9879BA4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74" y="1639121"/>
            <a:ext cx="5537771" cy="3333750"/>
          </a:xfrm>
          <a:prstGeom prst="rect">
            <a:avLst/>
          </a:prstGeom>
        </p:spPr>
      </p:pic>
      <p:sp>
        <p:nvSpPr>
          <p:cNvPr id="8" name="文本框 7" title="">
            <a:extLst>
              <a:ext uri="{FF2B5EF4-FFF2-40B4-BE49-F238E27FC236}">
                <a16:creationId xmlns:a16="http://schemas.microsoft.com/office/drawing/2014/main" id="{B8E82A80-3B06-FFEC-486E-6671B8D4942C}"/>
              </a:ext>
            </a:extLst>
          </p:cNvPr>
          <p:cNvSpPr txBox="1"/>
          <p:nvPr/>
        </p:nvSpPr>
        <p:spPr>
          <a:xfrm>
            <a:off x="1490852" y="5314674"/>
            <a:ext cx="382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doctor</a:t>
            </a:r>
            <a:endParaRPr lang="zh-CN" altLang="en-US" sz="3600"/>
          </a:p>
        </p:txBody>
      </p:sp>
      <p:sp>
        <p:nvSpPr>
          <p:cNvPr id="9" name="文本框 8" title="">
            <a:extLst>
              <a:ext uri="{FF2B5EF4-FFF2-40B4-BE49-F238E27FC236}">
                <a16:creationId xmlns:a16="http://schemas.microsoft.com/office/drawing/2014/main" id="{6B2D0DE1-9445-4252-EC5B-66272FA63855}"/>
              </a:ext>
            </a:extLst>
          </p:cNvPr>
          <p:cNvSpPr txBox="1"/>
          <p:nvPr/>
        </p:nvSpPr>
        <p:spPr>
          <a:xfrm>
            <a:off x="6880262" y="5314673"/>
            <a:ext cx="382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hospital</a:t>
            </a:r>
            <a:endParaRPr lang="zh-CN" altLang="en-US" sz="3600"/>
          </a:p>
        </p:txBody>
      </p:sp>
      <p:sp>
        <p:nvSpPr>
          <p:cNvPr id="10" name="文本框 9" title="">
            <a:extLst>
              <a:ext uri="{FF2B5EF4-FFF2-40B4-BE49-F238E27FC236}">
                <a16:creationId xmlns:a16="http://schemas.microsoft.com/office/drawing/2014/main" id="{B86EFCF3-4B9A-875F-4BE4-DA200B9D7BB7}"/>
              </a:ext>
            </a:extLst>
          </p:cNvPr>
          <p:cNvSpPr txBox="1"/>
          <p:nvPr/>
        </p:nvSpPr>
        <p:spPr>
          <a:xfrm>
            <a:off x="51628" y="0"/>
            <a:ext cx="432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/>
              <a:t>Jobs and work places</a:t>
            </a:r>
            <a:endParaRPr lang="zh-CN" altLang="en-US" sz="2800" b="1"/>
          </a:p>
        </p:txBody>
      </p:sp>
    </p:spTree>
    <p:extLst>
      <p:ext uri="{BB962C8B-B14F-4D97-AF65-F5344CB8AC3E}">
        <p14:creationId xmlns:p14="http://schemas.microsoft.com/office/powerpoint/2010/main" val="1169855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内容占位符 4" title="">
            <a:extLst>
              <a:ext uri="{FF2B5EF4-FFF2-40B4-BE49-F238E27FC236}">
                <a16:creationId xmlns:a16="http://schemas.microsoft.com/office/drawing/2014/main" id="{92E138FA-BC79-0E64-37E1-F4404BEDB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文本框 5" title="">
            <a:extLst>
              <a:ext uri="{FF2B5EF4-FFF2-40B4-BE49-F238E27FC236}">
                <a16:creationId xmlns:a16="http://schemas.microsoft.com/office/drawing/2014/main" id="{4330D89C-7852-4191-DAB1-8973D3388925}"/>
              </a:ext>
            </a:extLst>
          </p:cNvPr>
          <p:cNvSpPr txBox="1"/>
          <p:nvPr/>
        </p:nvSpPr>
        <p:spPr>
          <a:xfrm>
            <a:off x="5617028" y="2057401"/>
            <a:ext cx="127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teacher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7" name="文本框 6" title="">
            <a:extLst>
              <a:ext uri="{FF2B5EF4-FFF2-40B4-BE49-F238E27FC236}">
                <a16:creationId xmlns:a16="http://schemas.microsoft.com/office/drawing/2014/main" id="{5026E863-60B6-ED46-D17F-D51C6A24A198}"/>
              </a:ext>
            </a:extLst>
          </p:cNvPr>
          <p:cNvSpPr txBox="1"/>
          <p:nvPr/>
        </p:nvSpPr>
        <p:spPr>
          <a:xfrm>
            <a:off x="5617029" y="2383973"/>
            <a:ext cx="127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school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9" name="文本框 8" title="">
            <a:extLst>
              <a:ext uri="{FF2B5EF4-FFF2-40B4-BE49-F238E27FC236}">
                <a16:creationId xmlns:a16="http://schemas.microsoft.com/office/drawing/2014/main" id="{1B463C8F-767F-A059-E89E-ACBBA31DB248}"/>
              </a:ext>
            </a:extLst>
          </p:cNvPr>
          <p:cNvSpPr txBox="1"/>
          <p:nvPr/>
        </p:nvSpPr>
        <p:spPr>
          <a:xfrm>
            <a:off x="5617027" y="3320144"/>
            <a:ext cx="127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doctor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0" name="文本框 9" title="">
            <a:extLst>
              <a:ext uri="{FF2B5EF4-FFF2-40B4-BE49-F238E27FC236}">
                <a16:creationId xmlns:a16="http://schemas.microsoft.com/office/drawing/2014/main" id="{DCAD0948-0BAB-E2F5-0FBA-C6E61B39A8B7}"/>
              </a:ext>
            </a:extLst>
          </p:cNvPr>
          <p:cNvSpPr txBox="1"/>
          <p:nvPr/>
        </p:nvSpPr>
        <p:spPr>
          <a:xfrm>
            <a:off x="5617027" y="3646716"/>
            <a:ext cx="146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hospital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1" name="文本框 10" title="">
            <a:extLst>
              <a:ext uri="{FF2B5EF4-FFF2-40B4-BE49-F238E27FC236}">
                <a16:creationId xmlns:a16="http://schemas.microsoft.com/office/drawing/2014/main" id="{2732A2D4-B315-5EFE-424B-9D9BD3ABD34C}"/>
              </a:ext>
            </a:extLst>
          </p:cNvPr>
          <p:cNvSpPr txBox="1"/>
          <p:nvPr/>
        </p:nvSpPr>
        <p:spPr>
          <a:xfrm>
            <a:off x="5617027" y="4672206"/>
            <a:ext cx="266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police officer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2" name="文本框 11" title="">
            <a:extLst>
              <a:ext uri="{FF2B5EF4-FFF2-40B4-BE49-F238E27FC236}">
                <a16:creationId xmlns:a16="http://schemas.microsoft.com/office/drawing/2014/main" id="{3A59266E-AA4D-406F-B84F-D4FF6D27348D}"/>
              </a:ext>
            </a:extLst>
          </p:cNvPr>
          <p:cNvSpPr txBox="1"/>
          <p:nvPr/>
        </p:nvSpPr>
        <p:spPr>
          <a:xfrm>
            <a:off x="5617027" y="5005198"/>
            <a:ext cx="2242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police station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3" name="文本框 12" title="">
            <a:extLst>
              <a:ext uri="{FF2B5EF4-FFF2-40B4-BE49-F238E27FC236}">
                <a16:creationId xmlns:a16="http://schemas.microsoft.com/office/drawing/2014/main" id="{D3E2A254-0A05-7D4C-45A5-1A0540BDC5B2}"/>
              </a:ext>
            </a:extLst>
          </p:cNvPr>
          <p:cNvSpPr txBox="1"/>
          <p:nvPr/>
        </p:nvSpPr>
        <p:spPr>
          <a:xfrm>
            <a:off x="5676899" y="6030689"/>
            <a:ext cx="127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cook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4" name="文本框 13" title="">
            <a:extLst>
              <a:ext uri="{FF2B5EF4-FFF2-40B4-BE49-F238E27FC236}">
                <a16:creationId xmlns:a16="http://schemas.microsoft.com/office/drawing/2014/main" id="{20F45119-F170-DED7-7347-2485FCF711AF}"/>
              </a:ext>
            </a:extLst>
          </p:cNvPr>
          <p:cNvSpPr txBox="1"/>
          <p:nvPr/>
        </p:nvSpPr>
        <p:spPr>
          <a:xfrm>
            <a:off x="5676899" y="6323348"/>
            <a:ext cx="171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restaurant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69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92</Paragraphs>
  <Slides>16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1">
      <vt:lpstr>Arial</vt:lpstr>
      <vt:lpstr>等线 Light</vt:lpstr>
      <vt:lpstr>等线</vt:lpstr>
      <vt:lpstr>PingFang SC</vt:lpstr>
      <vt:lpstr>Office 主题​​</vt:lpstr>
      <vt:lpstr>PowerPoint Presentation</vt:lpstr>
      <vt:lpstr>What makes a good neighbourhood?</vt:lpstr>
      <vt:lpstr>PowerPoint Presentation</vt:lpstr>
      <vt:lpstr>Do you have a close neighbour? Try to talk about his/her job and work place.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to the conversation, then answer the following questions.</vt:lpstr>
      <vt:lpstr>Act the dialogue out and make up your new one</vt:lpstr>
      <vt:lpstr>1. What’s your neighbourhood like?  你的社区是什么样子的？</vt:lpstr>
      <vt:lpstr>2. They’re always ready to help others.    他们总是乐意帮助别人。   </vt:lpstr>
      <vt:lpstr>Test</vt:lpstr>
      <vt:lpstr>根据句意，用括号中所给单词的正确形式填空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2025-02-06T19:46:02.359</cp:lastPrinted>
  <dcterms:created xsi:type="dcterms:W3CDTF">2025-02-06T19:46:02Z</dcterms:created>
  <dcterms:modified xsi:type="dcterms:W3CDTF">2025-02-06T11:46:02Z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