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Default Extension="image" ContentType="image/unknown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  <p:sldMasterId id="2147483652" r:id="rId3"/>
    <p:sldMasterId id="2147483655" r:id="rId4"/>
    <p:sldMasterId id="2147483663" r:id="rId5"/>
  </p:sldMasterIdLst>
  <p:notesMasterIdLst>
    <p:notesMasterId r:id="rId6"/>
  </p:notesMasterIdLst>
  <p:sldIdLst>
    <p:sldId id="345" r:id="rId7"/>
    <p:sldId id="346" r:id="rId8"/>
    <p:sldId id="456" r:id="rId9"/>
    <p:sldId id="457" r:id="rId10"/>
    <p:sldId id="463" r:id="rId11"/>
    <p:sldId id="464" r:id="rId12"/>
    <p:sldId id="474" r:id="rId13"/>
    <p:sldId id="500" r:id="rId14"/>
    <p:sldId id="461" r:id="rId15"/>
    <p:sldId id="475" r:id="rId16"/>
    <p:sldId id="465" r:id="rId17"/>
    <p:sldId id="443" r:id="rId18"/>
    <p:sldId id="444" r:id="rId19"/>
    <p:sldId id="445" r:id="rId20"/>
    <p:sldId id="446" r:id="rId21"/>
    <p:sldId id="447" r:id="rId22"/>
    <p:sldId id="448" r:id="rId23"/>
    <p:sldId id="503" r:id="rId24"/>
    <p:sldId id="449" r:id="rId25"/>
    <p:sldId id="450" r:id="rId26"/>
    <p:sldId id="501" r:id="rId27"/>
    <p:sldId id="504" r:id="rId28"/>
    <p:sldId id="469" r:id="rId29"/>
    <p:sldId id="452" r:id="rId30"/>
    <p:sldId id="351" r:id="rId31"/>
    <p:sldId id="467" r:id="rId32"/>
    <p:sldId id="451" r:id="rId33"/>
    <p:sldId id="440" r:id="rId34"/>
    <p:sldId id="355" r:id="rId35"/>
    <p:sldId id="356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Arial" panose="020b0604020202020204" pitchFamily="34" charset="0"/>
        <a:ea typeface="微软雅黑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9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新用户" initials="新" lastIdx="0" clrIdx="0"/>
  <p:cmAuthor id="2" name="Lenovo User" initials="L" lastIdx="0" clrIdx="0"/>
  <p:cmAuthor id="3" name="fafa" initials="f" lastIdx="0" clrIdx="1"/>
  <p:cmAuthor id="4" name="王习习" initials="王" lastIdx="0" clrIdx="0"/>
  <p:cmAuthor id="5" name="新课标第一网" initials="新" lastIdx="0" clrIdx="0"/>
  <p:cmAuthor id="6" name="Administrator" initials="A" lastIdx="0" clrIdx="5"/>
  <p:cmAuthor id="7" name="于洋" initials="于" lastIdx="0" clrIdx="6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778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70"/>
        <p:guide pos="395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5" cy="72005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4.xml" /><Relationship Id="rId11" Type="http://schemas.openxmlformats.org/officeDocument/2006/relationships/slide" Target="slides/slide5.xml" /><Relationship Id="rId12" Type="http://schemas.openxmlformats.org/officeDocument/2006/relationships/slide" Target="slides/slide6.xml" /><Relationship Id="rId13" Type="http://schemas.openxmlformats.org/officeDocument/2006/relationships/slide" Target="slides/slide7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slideMaster" Target="slideMasters/slideMaster2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tags" Target="tags/tag114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Master" Target="slideMasters/slideMaster3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Master" Target="slideMasters/slideMaster4.xml" /><Relationship Id="rId6" Type="http://schemas.openxmlformats.org/officeDocument/2006/relationships/notesMaster" Target="notesMasters/notesMaster1.xml" /><Relationship Id="rId7" Type="http://schemas.openxmlformats.org/officeDocument/2006/relationships/slide" Target="slides/slide1.xml" /><Relationship Id="rId8" Type="http://schemas.openxmlformats.org/officeDocument/2006/relationships/slide" Target="slides/slide2.xml" /><Relationship Id="rId9" Type="http://schemas.openxmlformats.org/officeDocument/2006/relationships/slide" Target="slides/slide3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5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2A48B96-639E-45A3-A0BA-2464DFDB1FAA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 idx="6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 idx="7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A6837353-30EB-4A48-80EB-173D804AEFBD}" type="slidenum">
              <a:rPr lang="zh-CN" altLang="en-US" strike="noStrike" noProof="1" smtClean="0">
                <a:latin typeface="+mn-lt"/>
                <a:ea typeface="+mn-ea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/>
          </a:ln>
        </p:spPr>
      </p:sp>
      <p:sp>
        <p:nvSpPr>
          <p:cNvPr id="19458" name="文本占位符 2"/>
          <p:cNvSpPr txBox="1"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slideMaster" Target="../slideMasters/slideMaster3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4.xml" /><Relationship Id="rId2" Type="http://schemas.openxmlformats.org/officeDocument/2006/relationships/tags" Target="../tags/tag15.xml" /><Relationship Id="rId3" Type="http://schemas.openxmlformats.org/officeDocument/2006/relationships/tags" Target="../tags/tag16.xml" /><Relationship Id="rId4" Type="http://schemas.openxmlformats.org/officeDocument/2006/relationships/slideMaster" Target="../slideMasters/slideMaster3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fontAlgn="base"/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 rtlCol="0"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 rtlCol="0">
            <a:normAutofit/>
          </a:bodyPr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  <p:custDataLst>
              <p:tags r:id="rId1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  <p:custDataLst>
              <p:tags r:id="rId3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algn="r" fontAlgn="base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.png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ags" Target="../tags/tag1.xml" /><Relationship Id="rId5" Type="http://schemas.openxmlformats.org/officeDocument/2006/relationships/tags" Target="../tags/tag2.xml" /><Relationship Id="rId6" Type="http://schemas.openxmlformats.org/officeDocument/2006/relationships/tags" Target="../tags/tag3.xml" /><Relationship Id="rId7" Type="http://schemas.openxmlformats.org/officeDocument/2006/relationships/tags" Target="../tags/tag4.xml" /><Relationship Id="rId8" Type="http://schemas.openxmlformats.org/officeDocument/2006/relationships/tags" Target="../tags/tag5.xml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heme" Target="../theme/theme2.xml" /><Relationship Id="rId2" Type="http://schemas.openxmlformats.org/officeDocument/2006/relationships/slideLayout" Target="../slideLayouts/slideLayout5.xml" /><Relationship Id="rId3" Type="http://schemas.openxmlformats.org/officeDocument/2006/relationships/tags" Target="../tags/tag6.xml" /><Relationship Id="rId4" Type="http://schemas.openxmlformats.org/officeDocument/2006/relationships/tags" Target="../tags/tag7.xml" /><Relationship Id="rId5" Type="http://schemas.openxmlformats.org/officeDocument/2006/relationships/tags" Target="../tags/tag8.xml" /><Relationship Id="rId6" Type="http://schemas.openxmlformats.org/officeDocument/2006/relationships/tags" Target="../tags/tag9.xml" /><Relationship Id="rId7" Type="http://schemas.openxmlformats.org/officeDocument/2006/relationships/tags" Target="../tags/tag10.xml" /><Relationship Id="rId8" Type="http://schemas.openxmlformats.org/officeDocument/2006/relationships/image" Target="file:///D:\qq&#25991;&#20214;\712321467\Image\C2C\Image2\%7b75232B38-A165-1FB7-499C-2E1C792CACB5%7d.png" TargetMode="External" /><Relationship Id="rId9" Type="http://schemas.openxmlformats.org/officeDocument/2006/relationships/image" Target="../media/image1.png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tags" Target="../tags/tag19.xml" /><Relationship Id="rId11" Type="http://schemas.openxmlformats.org/officeDocument/2006/relationships/tags" Target="../tags/tag20.xml" /><Relationship Id="rId12" Type="http://schemas.openxmlformats.org/officeDocument/2006/relationships/tags" Target="../tags/tag21.xml" /><Relationship Id="rId13" Type="http://schemas.openxmlformats.org/officeDocument/2006/relationships/image" Target="file:///D:\qq&#25991;&#20214;\712321467\Image\C2C\Image2\%7b75232B38-A165-1FB7-499C-2E1C792CACB5%7d.png" TargetMode="External" /><Relationship Id="rId14" Type="http://schemas.openxmlformats.org/officeDocument/2006/relationships/image" Target="../media/image1.png" /><Relationship Id="rId15" Type="http://schemas.openxmlformats.org/officeDocument/2006/relationships/theme" Target="../theme/theme3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tags" Target="../tags/tag17.xml" /><Relationship Id="rId9" Type="http://schemas.openxmlformats.org/officeDocument/2006/relationships/tags" Target="../tags/tag18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10" Type="http://schemas.openxmlformats.org/officeDocument/2006/relationships/image" Target="../media/image1.png" /><Relationship Id="rId11" Type="http://schemas.openxmlformats.org/officeDocument/2006/relationships/theme" Target="../theme/theme4.xml" /><Relationship Id="rId2" Type="http://schemas.openxmlformats.org/officeDocument/2006/relationships/slideLayout" Target="../slideLayouts/slideLayout14.xml" /><Relationship Id="rId3" Type="http://schemas.openxmlformats.org/officeDocument/2006/relationships/slideLayout" Target="../slideLayouts/slideLayout15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tags" Target="../tags/tag26.xml" /><Relationship Id="rId9" Type="http://schemas.openxmlformats.org/officeDocument/2006/relationships/image" Target="file:///D:\qq&#25991;&#20214;\712321467\Image\C2C\Image2\%7b75232B38-A165-1FB7-499C-2E1C792CACB5%7d.png" TargetMode="Externa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5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0</a:t>
            </a:fld>
            <a:endParaRPr lang="zh-CN" altLang="en-US" strike="noStrike" noProof="1"/>
          </a:p>
        </p:txBody>
      </p:sp>
      <p:pic>
        <p:nvPicPr>
          <p:cNvPr id="2052" name="图片 1073743875" descr="学科网 zxxk.com" title=""/>
          <p:cNvPicPr>
            <a:picLocks noChangeAspect="1"/>
          </p:cNvPicPr>
          <p:nvPr/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5"/>
            <p:custDataLst>
              <p:tags r:id="rId4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0</a:t>
            </a:fld>
            <a:endParaRPr lang="zh-CN" altLang="en-US" strike="noStrike" noProof="1"/>
          </a:p>
        </p:txBody>
      </p:sp>
      <p:pic>
        <p:nvPicPr>
          <p:cNvPr id="3076" name="图片 1073743875" descr="学科网 zxxk.com" title=""/>
          <p:cNvPicPr>
            <a:picLocks noChangeAspect="1"/>
          </p:cNvPicPr>
          <p:nvPr/>
        </p:nvPicPr>
        <p:blipFill>
          <a:blip r:embed="rId9" r:link="rId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170" tIns="46990" rIns="90170" bIns="4699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2"/>
          <p:cNvSpPr>
            <a:spLocks noGrp="1"/>
          </p:cNvSpPr>
          <p:nvPr>
            <p:ph type="body" idx="5"/>
            <p:custDataLst>
              <p:tags r:id="rId9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0000" tIns="46800" rIns="90000" bIns="4680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 noProof="1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60FBDFE-C587-4B4C-A407-44438C67B59E}" type="datetimeFigureOut">
              <a:rPr kumimoji="0" lang="zh-CN" altLang="en-US" sz="1000" b="0" i="0" u="none" strike="noStrike" kern="1200" cap="none" spc="0" normalizeH="0" baseline="0" noProof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kumimoji="0" lang="zh-CN" altLang="en-US" sz="1000" b="0" i="0" u="none" strike="noStrike" kern="1200" cap="none" spc="0" normalizeH="0" baseline="0" noProof="1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0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000">
                <a:solidFill>
                  <a:srgbClr val="89898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pic>
        <p:nvPicPr>
          <p:cNvPr id="2052" name="图片 1073743875" descr="学科网 zxxk.com" title=""/>
          <p:cNvPicPr>
            <a:picLocks noChangeAspect="1"/>
          </p:cNvPicPr>
          <p:nvPr/>
        </p:nvPicPr>
        <p:blipFill>
          <a:blip r:embed="rId14" r:link="rId13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</p:sldLayoutIdLst>
  <p:transition/>
  <p:timing/>
  <p:txStyles>
    <p:titleStyle>
      <a:lvl1pPr algn="l" rtl="0" fontAlgn="base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/>
        </a:defRPr>
      </a:lvl9pPr>
    </p:titleStyle>
    <p:bodyStyle>
      <a:lvl1pPr marL="228600" indent="-228600" algn="l" rtl="0" fontAlgn="base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kern="1200" spc="15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5"/>
            <p:custDataLst>
              <p:tags r:id="rId5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/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0</a:t>
            </a:fld>
            <a:endParaRPr lang="zh-CN" altLang="en-US" strike="noStrike" noProof="1"/>
          </a:p>
        </p:txBody>
      </p:sp>
      <p:pic>
        <p:nvPicPr>
          <p:cNvPr id="1028" name="图片 1073743875" descr="学科网 zxxk.com" title=""/>
          <p:cNvPicPr>
            <a:picLocks noChangeAspect="1"/>
          </p:cNvPicPr>
          <p:nvPr/>
        </p:nvPicPr>
        <p:blipFill>
          <a:blip r:embed="rId10" r:link="rId9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2.png" /><Relationship Id="rId5" Type="http://schemas.openxmlformats.org/officeDocument/2006/relationships/tags" Target="../tags/tag27.xml" /><Relationship Id="rId6" Type="http://schemas.openxmlformats.org/officeDocument/2006/relationships/image" Target="../media/image3.jpeg" /><Relationship Id="rId7" Type="http://schemas.openxmlformats.org/officeDocument/2006/relationships/tags" Target="../tags/tag28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5.xml" /><Relationship Id="rId2" Type="http://schemas.openxmlformats.org/officeDocument/2006/relationships/themeOverride" Target="../theme/themeOverride9.xml" /><Relationship Id="rId3" Type="http://schemas.openxmlformats.org/officeDocument/2006/relationships/tags" Target="../tags/tag49.xml" /><Relationship Id="rId4" Type="http://schemas.openxmlformats.org/officeDocument/2006/relationships/tags" Target="../tags/tag50.xml" /><Relationship Id="rId5" Type="http://schemas.openxmlformats.org/officeDocument/2006/relationships/tags" Target="../tags/tag51.xml" /><Relationship Id="rId6" Type="http://schemas.openxmlformats.org/officeDocument/2006/relationships/tags" Target="../tags/tag52.xml" /><Relationship Id="rId7" Type="http://schemas.openxmlformats.org/officeDocument/2006/relationships/tags" Target="../tags/tag53.xml" /><Relationship Id="rId8" Type="http://schemas.openxmlformats.org/officeDocument/2006/relationships/tags" Target="../tags/tag54.xml" /><Relationship Id="rId9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0.xml" /><Relationship Id="rId3" Type="http://schemas.openxmlformats.org/officeDocument/2006/relationships/image" Target="../media/image8.png" /><Relationship Id="rId4" Type="http://schemas.openxmlformats.org/officeDocument/2006/relationships/image" Target="../media/image16.png" /><Relationship Id="rId5" Type="http://schemas.openxmlformats.org/officeDocument/2006/relationships/tags" Target="../tags/tag56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9.xml" /><Relationship Id="rId2" Type="http://schemas.openxmlformats.org/officeDocument/2006/relationships/themeOverride" Target="../theme/themeOverride11.xml" /><Relationship Id="rId3" Type="http://schemas.openxmlformats.org/officeDocument/2006/relationships/image" Target="../media/image17.png" /><Relationship Id="rId4" Type="http://schemas.openxmlformats.org/officeDocument/2006/relationships/image" Target="../media/image2.png" /><Relationship Id="rId5" Type="http://schemas.openxmlformats.org/officeDocument/2006/relationships/tags" Target="../tags/tag57.xml" /><Relationship Id="rId6" Type="http://schemas.openxmlformats.org/officeDocument/2006/relationships/image" Target="../media/image10.png" /><Relationship Id="rId7" Type="http://schemas.openxmlformats.org/officeDocument/2006/relationships/image" Target="../media/image11.svg" /><Relationship Id="rId8" Type="http://schemas.openxmlformats.org/officeDocument/2006/relationships/tags" Target="../tags/tag58.xml" /><Relationship Id="rId9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2.xml" /><Relationship Id="rId3" Type="http://schemas.openxmlformats.org/officeDocument/2006/relationships/tags" Target="../tags/tag6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Override" Target="../theme/themeOverride13.xml" /><Relationship Id="rId3" Type="http://schemas.openxmlformats.org/officeDocument/2006/relationships/tags" Target="../tags/tag6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4.xml" /><Relationship Id="rId3" Type="http://schemas.openxmlformats.org/officeDocument/2006/relationships/tags" Target="../tags/tag6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5.xml" /><Relationship Id="rId3" Type="http://schemas.openxmlformats.org/officeDocument/2006/relationships/tags" Target="../tags/tag63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6.xml" /><Relationship Id="rId3" Type="http://schemas.openxmlformats.org/officeDocument/2006/relationships/image" Target="../media/image19.png" /><Relationship Id="rId4" Type="http://schemas.openxmlformats.org/officeDocument/2006/relationships/tags" Target="../tags/tag64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7.xml" /><Relationship Id="rId3" Type="http://schemas.openxmlformats.org/officeDocument/2006/relationships/image" Target="../media/image13.png" /><Relationship Id="rId4" Type="http://schemas.openxmlformats.org/officeDocument/2006/relationships/tags" Target="../tags/tag65.xml" /><Relationship Id="rId5" Type="http://schemas.openxmlformats.org/officeDocument/2006/relationships/tags" Target="../tags/tag6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18.xml" /><Relationship Id="rId3" Type="http://schemas.openxmlformats.org/officeDocument/2006/relationships/tags" Target="../tags/tag6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10" Type="http://schemas.openxmlformats.org/officeDocument/2006/relationships/tags" Target="../tags/tag32.xml" /><Relationship Id="rId11" Type="http://schemas.openxmlformats.org/officeDocument/2006/relationships/tags" Target="../tags/tag33.xml" /><Relationship Id="rId12" Type="http://schemas.openxmlformats.org/officeDocument/2006/relationships/tags" Target="../tags/tag34.xml" /><Relationship Id="rId13" Type="http://schemas.openxmlformats.org/officeDocument/2006/relationships/tags" Target="../tags/tag35.xml" /><Relationship Id="rId14" Type="http://schemas.openxmlformats.org/officeDocument/2006/relationships/tags" Target="../tags/tag36.xml" /><Relationship Id="rId15" Type="http://schemas.openxmlformats.org/officeDocument/2006/relationships/tags" Target="../tags/tag37.xml" /><Relationship Id="rId16" Type="http://schemas.openxmlformats.org/officeDocument/2006/relationships/tags" Target="../tags/tag38.xml" /><Relationship Id="rId2" Type="http://schemas.openxmlformats.org/officeDocument/2006/relationships/image" Target="../media/image4.jpeg" /><Relationship Id="rId3" Type="http://schemas.openxmlformats.org/officeDocument/2006/relationships/tags" Target="../tags/tag29.xml" /><Relationship Id="rId4" Type="http://schemas.openxmlformats.org/officeDocument/2006/relationships/hyperlink" Target="&#30456;&#20851;&#38142;&#25509;/Talking%20about%20Your%20Home.mp4" TargetMode="External" /><Relationship Id="rId5" Type="http://schemas.openxmlformats.org/officeDocument/2006/relationships/tags" Target="../tags/tag30.xml" /><Relationship Id="rId6" Type="http://schemas.openxmlformats.org/officeDocument/2006/relationships/image" Target="../media/image5.png" /><Relationship Id="rId7" Type="http://schemas.openxmlformats.org/officeDocument/2006/relationships/tags" Target="../tags/tag31.xml" /><Relationship Id="rId8" Type="http://schemas.openxmlformats.org/officeDocument/2006/relationships/image" Target="../media/image6.png" /><Relationship Id="rId9" Type="http://schemas.openxmlformats.org/officeDocument/2006/relationships/image" Target="../media/image7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5.xml" /><Relationship Id="rId11" Type="http://schemas.openxmlformats.org/officeDocument/2006/relationships/tags" Target="../tags/tag76.xml" /><Relationship Id="rId12" Type="http://schemas.openxmlformats.org/officeDocument/2006/relationships/tags" Target="../tags/tag77.xml" /><Relationship Id="rId13" Type="http://schemas.openxmlformats.org/officeDocument/2006/relationships/tags" Target="../tags/tag78.xml" /><Relationship Id="rId14" Type="http://schemas.openxmlformats.org/officeDocument/2006/relationships/tags" Target="../tags/tag79.xml" /><Relationship Id="rId15" Type="http://schemas.openxmlformats.org/officeDocument/2006/relationships/tags" Target="../tags/tag80.xml" /><Relationship Id="rId16" Type="http://schemas.openxmlformats.org/officeDocument/2006/relationships/tags" Target="../tags/tag81.xml" /><Relationship Id="rId17" Type="http://schemas.openxmlformats.org/officeDocument/2006/relationships/tags" Target="../tags/tag82.xml" /><Relationship Id="rId18" Type="http://schemas.openxmlformats.org/officeDocument/2006/relationships/image" Target="../media/image20.png" /><Relationship Id="rId19" Type="http://schemas.openxmlformats.org/officeDocument/2006/relationships/tags" Target="../tags/tag83.xml" /><Relationship Id="rId2" Type="http://schemas.openxmlformats.org/officeDocument/2006/relationships/themeOverride" Target="../theme/themeOverride19.xml" /><Relationship Id="rId20" Type="http://schemas.openxmlformats.org/officeDocument/2006/relationships/image" Target="../media/image21.png" /><Relationship Id="rId21" Type="http://schemas.openxmlformats.org/officeDocument/2006/relationships/tags" Target="../tags/tag84.xml" /><Relationship Id="rId22" Type="http://schemas.openxmlformats.org/officeDocument/2006/relationships/tags" Target="../tags/tag85.xml" /><Relationship Id="rId3" Type="http://schemas.openxmlformats.org/officeDocument/2006/relationships/tags" Target="../tags/tag68.xml" /><Relationship Id="rId4" Type="http://schemas.openxmlformats.org/officeDocument/2006/relationships/tags" Target="../tags/tag69.xml" /><Relationship Id="rId5" Type="http://schemas.openxmlformats.org/officeDocument/2006/relationships/tags" Target="../tags/tag70.xml" /><Relationship Id="rId6" Type="http://schemas.openxmlformats.org/officeDocument/2006/relationships/tags" Target="../tags/tag71.xml" /><Relationship Id="rId7" Type="http://schemas.openxmlformats.org/officeDocument/2006/relationships/tags" Target="../tags/tag72.xml" /><Relationship Id="rId8" Type="http://schemas.openxmlformats.org/officeDocument/2006/relationships/tags" Target="../tags/tag73.xml" /><Relationship Id="rId9" Type="http://schemas.openxmlformats.org/officeDocument/2006/relationships/tags" Target="../tags/tag7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0.xml" /><Relationship Id="rId3" Type="http://schemas.openxmlformats.org/officeDocument/2006/relationships/tags" Target="../tags/tag86.xml" /><Relationship Id="rId4" Type="http://schemas.openxmlformats.org/officeDocument/2006/relationships/tags" Target="../tags/tag87.xml" /><Relationship Id="rId5" Type="http://schemas.openxmlformats.org/officeDocument/2006/relationships/tags" Target="../tags/tag88.xml" /><Relationship Id="rId6" Type="http://schemas.openxmlformats.org/officeDocument/2006/relationships/tags" Target="../tags/tag89.xml" /><Relationship Id="rId7" Type="http://schemas.openxmlformats.org/officeDocument/2006/relationships/tags" Target="../tags/tag90.xml" /><Relationship Id="rId8" Type="http://schemas.openxmlformats.org/officeDocument/2006/relationships/image" Target="../media/image22.png" /><Relationship Id="rId9" Type="http://schemas.openxmlformats.org/officeDocument/2006/relationships/tags" Target="../tags/tag9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1.xml" /><Relationship Id="rId3" Type="http://schemas.openxmlformats.org/officeDocument/2006/relationships/tags" Target="../tags/tag92.xml" /><Relationship Id="rId4" Type="http://schemas.openxmlformats.org/officeDocument/2006/relationships/tags" Target="../tags/tag93.xml" /><Relationship Id="rId5" Type="http://schemas.openxmlformats.org/officeDocument/2006/relationships/tags" Target="../tags/tag94.xml" /><Relationship Id="rId6" Type="http://schemas.openxmlformats.org/officeDocument/2006/relationships/tags" Target="../tags/tag95.xml" /><Relationship Id="rId7" Type="http://schemas.openxmlformats.org/officeDocument/2006/relationships/tags" Target="../tags/tag96.xml" /><Relationship Id="rId8" Type="http://schemas.openxmlformats.org/officeDocument/2006/relationships/tags" Target="../tags/tag97.xml" /><Relationship Id="rId9" Type="http://schemas.openxmlformats.org/officeDocument/2006/relationships/tags" Target="../tags/tag9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Override" Target="../theme/themeOverride22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image" Target="../media/image23.png" /><Relationship Id="rId7" Type="http://schemas.openxmlformats.org/officeDocument/2006/relationships/tags" Target="../tags/tag10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hemeOverride" Target="../theme/themeOverride23.xml" /><Relationship Id="rId3" Type="http://schemas.openxmlformats.org/officeDocument/2006/relationships/image" Target="../media/image24.png" /><Relationship Id="rId4" Type="http://schemas.openxmlformats.org/officeDocument/2006/relationships/tags" Target="../tags/tag103.xml" /><Relationship Id="rId5" Type="http://schemas.openxmlformats.org/officeDocument/2006/relationships/tags" Target="../tags/tag104.xml" /><Relationship Id="rId6" Type="http://schemas.openxmlformats.org/officeDocument/2006/relationships/image" Target="../media/image25.image" /><Relationship Id="rId7" Type="http://schemas.openxmlformats.org/officeDocument/2006/relationships/image" Target="../media/image26.png" /><Relationship Id="rId8" Type="http://schemas.openxmlformats.org/officeDocument/2006/relationships/tags" Target="../tags/tag105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Override" Target="../theme/themeOverride24.xml" /><Relationship Id="rId3" Type="http://schemas.openxmlformats.org/officeDocument/2006/relationships/image" Target="../media/image27.png" /><Relationship Id="rId4" Type="http://schemas.openxmlformats.org/officeDocument/2006/relationships/image" Target="../media/image28.png" /><Relationship Id="rId5" Type="http://schemas.openxmlformats.org/officeDocument/2006/relationships/hyperlink" Target="&#30456;&#20851;&#38142;&#25509;/Quiz.doc" TargetMode="External" /><Relationship Id="rId6" Type="http://schemas.openxmlformats.org/officeDocument/2006/relationships/image" Target="../media/image29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5.xml" /><Relationship Id="rId3" Type="http://schemas.openxmlformats.org/officeDocument/2006/relationships/tags" Target="../tags/tag106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6.xml" /><Relationship Id="rId3" Type="http://schemas.openxmlformats.org/officeDocument/2006/relationships/tags" Target="../tags/tag107.xml" /><Relationship Id="rId4" Type="http://schemas.openxmlformats.org/officeDocument/2006/relationships/tags" Target="../tags/tag108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7.xml" /><Relationship Id="rId3" Type="http://schemas.openxmlformats.org/officeDocument/2006/relationships/tags" Target="../tags/tag109.xml" /><Relationship Id="rId4" Type="http://schemas.openxmlformats.org/officeDocument/2006/relationships/tags" Target="../tags/tag110.xml" /><Relationship Id="rId5" Type="http://schemas.openxmlformats.org/officeDocument/2006/relationships/tags" Target="../tags/tag111.xml" /><Relationship Id="rId6" Type="http://schemas.openxmlformats.org/officeDocument/2006/relationships/tags" Target="../tags/tag112.xml" /><Relationship Id="rId7" Type="http://schemas.openxmlformats.org/officeDocument/2006/relationships/tags" Target="../tags/tag113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8.xml" /><Relationship Id="rId3" Type="http://schemas.openxmlformats.org/officeDocument/2006/relationships/image" Target="../media/image30.png" /><Relationship Id="rId4" Type="http://schemas.openxmlformats.org/officeDocument/2006/relationships/image" Target="../media/image3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.xml" /><Relationship Id="rId3" Type="http://schemas.openxmlformats.org/officeDocument/2006/relationships/image" Target="../media/image8.png" /><Relationship Id="rId4" Type="http://schemas.openxmlformats.org/officeDocument/2006/relationships/image" Target="../media/image9.jpeg" /><Relationship Id="rId5" Type="http://schemas.openxmlformats.org/officeDocument/2006/relationships/tags" Target="../tags/tag39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29.xml" /><Relationship Id="rId3" Type="http://schemas.openxmlformats.org/officeDocument/2006/relationships/image" Target="../media/image3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3.xml" /><Relationship Id="rId3" Type="http://schemas.openxmlformats.org/officeDocument/2006/relationships/tags" Target="../tags/tag40.xml" /><Relationship Id="rId4" Type="http://schemas.openxmlformats.org/officeDocument/2006/relationships/tags" Target="../tags/tag41.xml" /><Relationship Id="rId5" Type="http://schemas.openxmlformats.org/officeDocument/2006/relationships/image" Target="../media/image10.png" /><Relationship Id="rId6" Type="http://schemas.openxmlformats.org/officeDocument/2006/relationships/image" Target="../media/image11.svg" /><Relationship Id="rId7" Type="http://schemas.openxmlformats.org/officeDocument/2006/relationships/tags" Target="../tags/tag42.xml" /><Relationship Id="rId8" Type="http://schemas.openxmlformats.org/officeDocument/2006/relationships/tags" Target="../tags/tag43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Override" Target="../theme/themeOverride4.xml" /><Relationship Id="rId3" Type="http://schemas.openxmlformats.org/officeDocument/2006/relationships/image" Target="../media/image12.png" /><Relationship Id="rId4" Type="http://schemas.openxmlformats.org/officeDocument/2006/relationships/tags" Target="../tags/tag4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Override" Target="../theme/themeOverride5.xml" /><Relationship Id="rId3" Type="http://schemas.openxmlformats.org/officeDocument/2006/relationships/tags" Target="../tags/tag45.xml" /><Relationship Id="rId4" Type="http://schemas.openxmlformats.org/officeDocument/2006/relationships/image" Target="../media/image13.png" /><Relationship Id="rId5" Type="http://schemas.openxmlformats.org/officeDocument/2006/relationships/tags" Target="../tags/tag46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Override" Target="../theme/themeOverride7.xml" /><Relationship Id="rId3" Type="http://schemas.openxmlformats.org/officeDocument/2006/relationships/image" Target="../media/image13.png" /><Relationship Id="rId4" Type="http://schemas.openxmlformats.org/officeDocument/2006/relationships/tags" Target="../tags/tag4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Override" Target="../theme/themeOverride8.xml" /><Relationship Id="rId3" Type="http://schemas.openxmlformats.org/officeDocument/2006/relationships/image" Target="../media/image14.png" /><Relationship Id="rId4" Type="http://schemas.openxmlformats.org/officeDocument/2006/relationships/tags" Target="../tags/tag4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 title=""/>
          <p:cNvSpPr txBox="1"/>
          <p:nvPr/>
        </p:nvSpPr>
        <p:spPr>
          <a:xfrm>
            <a:off x="3679825" y="433705"/>
            <a:ext cx="4699000" cy="9220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1">
                <a:ln w="22225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7CACD8"/>
                </a:solidFill>
                <a:latin typeface="Berlin Sans FB Demi" panose="020e0802020502020306" pitchFamily="34" charset="0"/>
                <a:ea typeface="黑体" panose="02010609060101010101" charset="-122"/>
                <a:cs typeface="Berlin Sans FB Demi" panose="020e0802020502020306" pitchFamily="34" charset="0"/>
              </a:rPr>
              <a:t>Unit 1</a:t>
            </a:r>
            <a:r>
              <a:rPr kumimoji="0" lang="en-US" sz="5400" b="1" kern="1200" cap="none" spc="0" normalizeH="0" baseline="0" noProof="1">
                <a:ln w="2540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50000">
                      <a:srgbClr val="3474CB"/>
                    </a:gs>
                    <a:gs pos="0">
                      <a:srgbClr val="03BEC1"/>
                    </a:gs>
                    <a:gs pos="100000">
                      <a:srgbClr val="8E52DF"/>
                    </a:gs>
                  </a:gsLst>
                  <a:lin ang="5400000" scaled="1"/>
                </a:gradFill>
                <a:latin typeface="Berlin Sans FB Demi" panose="020e0802020502020306" pitchFamily="34" charset="0"/>
                <a:ea typeface="黑体" panose="02010609060101010101" charset="-122"/>
                <a:cs typeface="Berlin Sans FB Demi" panose="020e0802020502020306" pitchFamily="34" charset="0"/>
              </a:rPr>
              <a:t> </a:t>
            </a:r>
            <a:r>
              <a:rPr kumimoji="0" lang="en-US" sz="5400" b="1" kern="1200" cap="none" spc="0" normalizeH="0" baseline="0" noProof="1">
                <a:ln w="2540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50000">
                      <a:srgbClr val="F4F3EF"/>
                    </a:gs>
                    <a:gs pos="25000">
                      <a:srgbClr val="DEDDE3"/>
                    </a:gs>
                    <a:gs pos="20000">
                      <a:srgbClr val="9A9AB6"/>
                    </a:gs>
                    <a:gs pos="75000">
                      <a:srgbClr val="F3809F"/>
                    </a:gs>
                    <a:gs pos="78000">
                      <a:srgbClr val="E25C7E"/>
                    </a:gs>
                  </a:gsLst>
                  <a:lin ang="0" scaled="0"/>
                </a:gradFill>
                <a:latin typeface="Berlin Sans FB Demi" panose="020e0802020502020306" pitchFamily="34" charset="0"/>
                <a:ea typeface="黑体" panose="02010609060101010101" charset="-122"/>
                <a:cs typeface="Berlin Sans FB Demi" panose="020e0802020502020306" pitchFamily="34" charset="0"/>
              </a:rPr>
              <a:t>  </a:t>
            </a:r>
            <a:r>
              <a:rPr kumimoji="0" lang="en-US" sz="5400" b="1" kern="1200" cap="none" spc="0" normalizeH="0" baseline="0" noProof="1">
                <a:ln w="25400">
                  <a:solidFill>
                    <a:schemeClr val="accent1">
                      <a:lumMod val="50000"/>
                    </a:schemeClr>
                  </a:solidFill>
                </a:ln>
                <a:gradFill>
                  <a:gsLst>
                    <a:gs pos="66000">
                      <a:srgbClr val="AFFDFB"/>
                    </a:gs>
                    <a:gs pos="39000">
                      <a:srgbClr val="F5F9B7"/>
                    </a:gs>
                    <a:gs pos="55000">
                      <a:srgbClr val="FED4C8"/>
                    </a:gs>
                    <a:gs pos="82000">
                      <a:srgbClr val="E5CBFA"/>
                    </a:gs>
                    <a:gs pos="0">
                      <a:srgbClr val="DCB8F8"/>
                    </a:gs>
                  </a:gsLst>
                  <a:path path="shape">
                    <a:fillToRect l="50000" t="50000" r="50000" b="50000"/>
                  </a:path>
                </a:gradFill>
                <a:latin typeface="Berlin Sans FB Demi" panose="020e0802020502020306" pitchFamily="34" charset="0"/>
                <a:ea typeface="黑体" panose="02010609060101010101" charset="-122"/>
                <a:cs typeface="Berlin Sans FB Demi" panose="020e0802020502020306" pitchFamily="34" charset="0"/>
              </a:rPr>
              <a:t>Home</a:t>
            </a:r>
            <a:endParaRPr kumimoji="0" lang="en-US" sz="5400" b="1" kern="1200" cap="none" spc="0" normalizeH="0" baseline="0" noProof="1">
              <a:ln w="25400">
                <a:solidFill>
                  <a:schemeClr val="accent1">
                    <a:lumMod val="50000"/>
                  </a:schemeClr>
                </a:solidFill>
              </a:ln>
              <a:gradFill>
                <a:gsLst>
                  <a:gs pos="66000">
                    <a:srgbClr val="AFFDFB"/>
                  </a:gs>
                  <a:gs pos="39000">
                    <a:srgbClr val="F5F9B7"/>
                  </a:gs>
                  <a:gs pos="55000">
                    <a:srgbClr val="FED4C8"/>
                  </a:gs>
                  <a:gs pos="82000">
                    <a:srgbClr val="E5CBFA"/>
                  </a:gs>
                  <a:gs pos="0">
                    <a:srgbClr val="DCB8F8"/>
                  </a:gs>
                </a:gsLst>
                <a:path path="shape">
                  <a:fillToRect l="50000" t="50000" r="50000" b="50000"/>
                </a:path>
              </a:gradFill>
              <a:latin typeface="Berlin Sans FB Demi" panose="020e0802020502020306" pitchFamily="34" charset="0"/>
              <a:ea typeface="黑体" panose="02010609060101010101" charset="-122"/>
              <a:cs typeface="Berlin Sans FB Demi" panose="020e0802020502020306" pitchFamily="34" charset="0"/>
            </a:endParaRPr>
          </a:p>
        </p:txBody>
      </p:sp>
      <p:pic>
        <p:nvPicPr>
          <p:cNvPr id="11267" name="图片 6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9325" y="2141220"/>
            <a:ext cx="3223895" cy="4178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6718935" y="1802765"/>
            <a:ext cx="4742180" cy="3104515"/>
          </a:xfrm>
          <a:prstGeom prst="roundRect">
            <a:avLst>
              <a:gd name="adj" fmla="val 31751"/>
            </a:avLst>
          </a:prstGeom>
          <a:noFill/>
          <a:ln w="9525">
            <a:noFill/>
          </a:ln>
        </p:spPr>
      </p:pic>
      <p:sp>
        <p:nvSpPr>
          <p:cNvPr id="3" name="文本框 2" title=""/>
          <p:cNvSpPr txBox="1"/>
          <p:nvPr>
            <p:custDataLst>
              <p:tags r:id="rId7"/>
            </p:custDataLst>
          </p:nvPr>
        </p:nvSpPr>
        <p:spPr>
          <a:xfrm>
            <a:off x="7098030" y="5151120"/>
            <a:ext cx="4030345" cy="922020"/>
          </a:xfrm>
          <a:prstGeom prst="rect">
            <a:avLst/>
          </a:prstGeom>
          <a:noFill/>
          <a:ln w="9525">
            <a:noFill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R="0" algn="ctr" defTabSz="914400" fontAlgn="auto">
              <a:buClrTx/>
              <a:buSzTx/>
              <a:buFontTx/>
              <a:buNone/>
              <a:defRPr/>
            </a:pPr>
            <a:r>
              <a:rPr kumimoji="0" lang="en-US" altLang="zh-CN" sz="5400" b="1" kern="1200" cap="none" spc="0" normalizeH="0" baseline="0" noProof="1">
                <a:ln w="25400">
                  <a:solidFill>
                    <a:schemeClr val="accent1"/>
                  </a:solidFill>
                </a:ln>
                <a:gradFill>
                  <a:gsLst>
                    <a:gs pos="66000">
                      <a:srgbClr val="AFFDFB"/>
                    </a:gs>
                    <a:gs pos="39000">
                      <a:srgbClr val="F5F9B7"/>
                    </a:gs>
                    <a:gs pos="55000">
                      <a:srgbClr val="FED4C8"/>
                    </a:gs>
                    <a:gs pos="82000">
                      <a:srgbClr val="E5CBFA"/>
                    </a:gs>
                    <a:gs pos="0">
                      <a:srgbClr val="DCB8F8"/>
                    </a:gs>
                  </a:gsLst>
                  <a:path path="shape">
                    <a:fillToRect l="50000" t="50000" r="50000" b="50000"/>
                  </a:path>
                </a:gradFill>
                <a:latin typeface="Berlin Sans FB Demi" panose="020e0802020502020306" pitchFamily="34" charset="0"/>
                <a:ea typeface="黑体" panose="02010609060101010101" charset="-122"/>
                <a:cs typeface="Berlin Sans FB Demi" panose="020e0802020502020306" pitchFamily="34" charset="0"/>
              </a:rPr>
              <a:t> </a:t>
            </a:r>
            <a:r>
              <a:rPr kumimoji="0" lang="en-US" altLang="zh-CN" sz="4600" b="1" kern="1200" cap="none" spc="0" normalizeH="0" baseline="0" noProof="1">
                <a:ln w="25400">
                  <a:solidFill>
                    <a:srgbClr val="00B0F0"/>
                  </a:solidFill>
                </a:ln>
                <a:gradFill>
                  <a:gsLst>
                    <a:gs pos="66000">
                      <a:srgbClr val="AFFDFB"/>
                    </a:gs>
                    <a:gs pos="39000">
                      <a:srgbClr val="F5F9B7"/>
                    </a:gs>
                    <a:gs pos="55000">
                      <a:srgbClr val="FED4C8"/>
                    </a:gs>
                    <a:gs pos="82000">
                      <a:srgbClr val="E5CBFA"/>
                    </a:gs>
                    <a:gs pos="0">
                      <a:srgbClr val="DCB8F8"/>
                    </a:gs>
                  </a:gsLst>
                  <a:path path="shape">
                    <a:fillToRect l="50000" t="50000" r="50000" b="50000"/>
                  </a:path>
                </a:gradFill>
                <a:latin typeface="Berlin Sans FB Demi" panose="020e0802020502020306" pitchFamily="34" charset="0"/>
                <a:ea typeface="黑体" panose="02010609060101010101" charset="-122"/>
                <a:cs typeface="Berlin Sans FB Demi" panose="020e0802020502020306" pitchFamily="34" charset="0"/>
              </a:rPr>
              <a:t>P3</a:t>
            </a:r>
            <a:r>
              <a:rPr kumimoji="0" lang="en-US" altLang="zh-CN" sz="4600" b="1" kern="1200" cap="none" spc="0" normalizeH="0" baseline="0" noProof="1">
                <a:ln w="25400">
                  <a:solidFill>
                    <a:schemeClr val="accent1"/>
                  </a:solidFill>
                </a:ln>
                <a:gradFill>
                  <a:gsLst>
                    <a:gs pos="66000">
                      <a:srgbClr val="AFFDFB"/>
                    </a:gs>
                    <a:gs pos="39000">
                      <a:srgbClr val="F5F9B7"/>
                    </a:gs>
                    <a:gs pos="55000">
                      <a:srgbClr val="FED4C8"/>
                    </a:gs>
                    <a:gs pos="82000">
                      <a:srgbClr val="E5CBFA"/>
                    </a:gs>
                    <a:gs pos="0">
                      <a:srgbClr val="DCB8F8"/>
                    </a:gs>
                  </a:gsLst>
                  <a:path path="shape">
                    <a:fillToRect l="50000" t="50000" r="50000" b="50000"/>
                  </a:path>
                </a:gradFill>
                <a:latin typeface="Berlin Sans FB Demi" panose="020e0802020502020306" pitchFamily="34" charset="0"/>
                <a:ea typeface="黑体" panose="02010609060101010101" charset="-122"/>
                <a:cs typeface="Berlin Sans FB Demi" panose="020e0802020502020306" pitchFamily="34" charset="0"/>
              </a:rPr>
              <a:t>  </a:t>
            </a:r>
            <a:r>
              <a:rPr lang="en-US" sz="4600" b="1">
                <a:ln w="25400">
                  <a:solidFill>
                    <a:srgbClr val="BBE0E3">
                      <a:lumMod val="50000"/>
                    </a:srgbClr>
                  </a:solidFill>
                </a:ln>
                <a:gradFill>
                  <a:gsLst>
                    <a:gs pos="66000">
                      <a:srgbClr val="AFFDFB"/>
                    </a:gs>
                    <a:gs pos="39000">
                      <a:srgbClr val="F5F9B7"/>
                    </a:gs>
                    <a:gs pos="55000">
                      <a:srgbClr val="FED4C8"/>
                    </a:gs>
                    <a:gs pos="82000">
                      <a:srgbClr val="E5CBFA"/>
                    </a:gs>
                    <a:gs pos="0">
                      <a:srgbClr val="DCB8F8"/>
                    </a:gs>
                  </a:gsLst>
                  <a:path path="shape">
                    <a:fillToRect l="50000" t="50000" r="50000" b="50000"/>
                  </a:path>
                </a:gradFill>
                <a:latin typeface="Berlin Sans FB Demi" panose="020e0802020502020306" pitchFamily="34" charset="0"/>
                <a:ea typeface="黑体" panose="02010609060101010101" charset="-122"/>
                <a:cs typeface="Berlin Sans FB Demi" panose="020e0802020502020306" pitchFamily="34" charset="0"/>
                <a:sym typeface="+mn-ea"/>
              </a:rPr>
              <a:t>Grammar</a:t>
            </a:r>
            <a:endParaRPr lang="en-US" sz="4600" b="1">
              <a:ln w="25400">
                <a:solidFill>
                  <a:srgbClr val="BBE0E3">
                    <a:lumMod val="50000"/>
                  </a:srgbClr>
                </a:solidFill>
              </a:ln>
              <a:gradFill>
                <a:gsLst>
                  <a:gs pos="66000">
                    <a:srgbClr val="AFFDFB"/>
                  </a:gs>
                  <a:gs pos="39000">
                    <a:srgbClr val="F5F9B7"/>
                  </a:gs>
                  <a:gs pos="55000">
                    <a:srgbClr val="FED4C8"/>
                  </a:gs>
                  <a:gs pos="82000">
                    <a:srgbClr val="E5CBFA"/>
                  </a:gs>
                  <a:gs pos="0">
                    <a:srgbClr val="DCB8F8"/>
                  </a:gs>
                </a:gsLst>
                <a:path path="shape">
                  <a:fillToRect l="50000" t="50000" r="50000" b="50000"/>
                </a:path>
              </a:gradFill>
              <a:latin typeface="Berlin Sans FB Demi" panose="020e0802020502020306" pitchFamily="34" charset="0"/>
              <a:ea typeface="黑体" panose="02010609060101010101" charset="-122"/>
              <a:cs typeface="Berlin Sans FB Demi" panose="020e0802020502020306" pitchFamily="34" charset="0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647065" y="459105"/>
            <a:ext cx="1134681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Simon is writing about his home and family</a:t>
            </a:r>
            <a:r>
              <a:rPr lang="en-US" altLang="zh-CN" sz="32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2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 the sentences below and pay</a:t>
            </a:r>
            <a:r>
              <a:rPr lang="en-US" altLang="zh-CN" sz="32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to the numbers in his writing.</a:t>
            </a:r>
            <a:endParaRPr lang="zh-CN" altLang="en-US" sz="3200" b="1">
              <a:solidFill>
                <a:srgbClr val="0030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620395" y="1576070"/>
            <a:ext cx="1094359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 We live in Room 806, Building 15, City Garden.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 Our flat is 98 square metres in area.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 Our phone number is 010-1212 1212.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 My sister Annie is nine years old, and she is in Grade 4.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 Mum usually gets up at 6:45 in the morning.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 My computer costs 4,550 yuan.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678815" y="4703445"/>
            <a:ext cx="10707370" cy="12153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Talk with your partner about your home and family, using cardinal numbers.</a:t>
            </a:r>
            <a:endParaRPr lang="zh-CN" altLang="en-US" sz="3200" b="1">
              <a:solidFill>
                <a:srgbClr val="0030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3796" name="组合 4" title=""/>
          <p:cNvGrpSpPr/>
          <p:nvPr/>
        </p:nvGrpSpPr>
        <p:grpSpPr>
          <a:xfrm>
            <a:off x="123825" y="5943002"/>
            <a:ext cx="1402674" cy="522288"/>
            <a:chOff x="12378" y="403"/>
            <a:chExt cx="1828" cy="821"/>
          </a:xfrm>
        </p:grpSpPr>
        <p:sp>
          <p:nvSpPr>
            <p:cNvPr id="33797" name="等腰三角形 4"/>
            <p:cNvSpPr/>
            <p:nvPr>
              <p:custDataLst>
                <p:tags r:id="rId3"/>
              </p:custDataLst>
            </p:nvPr>
          </p:nvSpPr>
          <p:spPr>
            <a:xfrm rot="2940000">
              <a:off x="13528" y="491"/>
              <a:ext cx="531" cy="451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2700">
              <a:noFill/>
            </a:ln>
          </p:spPr>
          <p:txBody>
            <a:bodyPr rot="10800000" vert="eaVert" anchor="ctr" anchorCtr="0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8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2378" y="403"/>
              <a:ext cx="122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P11</a:t>
              </a:r>
              <a:endPara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799" name="文本框 2"/>
            <p:cNvSpPr txBox="1"/>
            <p:nvPr>
              <p:custDataLst>
                <p:tags r:id="rId5"/>
              </p:custDataLst>
            </p:nvPr>
          </p:nvSpPr>
          <p:spPr>
            <a:xfrm>
              <a:off x="13247" y="403"/>
              <a:ext cx="959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A1</a:t>
              </a:r>
              <a:endPara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" name="组合 5" title=""/>
          <p:cNvGrpSpPr/>
          <p:nvPr/>
        </p:nvGrpSpPr>
        <p:grpSpPr>
          <a:xfrm>
            <a:off x="225425" y="545465"/>
            <a:ext cx="593090" cy="460375"/>
            <a:chOff x="355" y="635"/>
            <a:chExt cx="934" cy="725"/>
          </a:xfrm>
        </p:grpSpPr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407" y="635"/>
              <a:ext cx="698" cy="7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5pPr>
            </a:lstStyle>
            <a:p>
              <a:pPr lvl="0" algn="ctr" eaLnBrk="1" fontAlgn="base" hangingPunct="1"/>
              <a:endParaRPr lang="en-US" altLang="zh-CN" sz="2200" b="1" strike="noStrike" noProof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55" y="635"/>
              <a:ext cx="934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200" b="1">
                  <a:solidFill>
                    <a:schemeClr val="bg1"/>
                  </a:solidFill>
                  <a:latin typeface="Times New Roman" panose="02020603050405020304" pitchFamily="18" charset="0"/>
                  <a:sym typeface="+mn-ea"/>
                </a:rPr>
                <a:t>A1</a:t>
              </a:r>
              <a:endPara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7" name="组合 6" title=""/>
          <p:cNvGrpSpPr/>
          <p:nvPr/>
        </p:nvGrpSpPr>
        <p:grpSpPr>
          <a:xfrm>
            <a:off x="235585" y="4805680"/>
            <a:ext cx="593090" cy="460375"/>
            <a:chOff x="355" y="635"/>
            <a:chExt cx="934" cy="725"/>
          </a:xfrm>
        </p:grpSpPr>
        <p:sp>
          <p:nvSpPr>
            <p:cNvPr id="8" name="椭圆 7"/>
            <p:cNvSpPr/>
            <p:nvPr>
              <p:custDataLst>
                <p:tags r:id="rId7"/>
              </p:custDataLst>
            </p:nvPr>
          </p:nvSpPr>
          <p:spPr>
            <a:xfrm>
              <a:off x="407" y="635"/>
              <a:ext cx="698" cy="7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5pPr>
            </a:lstStyle>
            <a:p>
              <a:pPr lvl="0" algn="ctr" eaLnBrk="1" fontAlgn="base" hangingPunct="1"/>
              <a:endParaRPr lang="en-US" altLang="zh-CN" sz="2200" b="1" strike="noStrike" noProof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8"/>
              </p:custDataLst>
            </p:nvPr>
          </p:nvSpPr>
          <p:spPr>
            <a:xfrm>
              <a:off x="355" y="635"/>
              <a:ext cx="934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200" b="1">
                  <a:solidFill>
                    <a:schemeClr val="bg1"/>
                  </a:solidFill>
                  <a:latin typeface="Times New Roman" panose="02020603050405020304" pitchFamily="18" charset="0"/>
                  <a:sym typeface="+mn-ea"/>
                </a:rPr>
                <a:t>A2</a:t>
              </a:r>
              <a:endPara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20498" name="图片 20497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563100" y="5238115"/>
            <a:ext cx="1221105" cy="1259205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WordArt 6" title=""/>
          <p:cNvSpPr>
            <a:spLocks noChangeArrowheads="1" noChangeShapeType="1" noTextEdit="1"/>
          </p:cNvSpPr>
          <p:nvPr/>
        </p:nvSpPr>
        <p:spPr bwMode="auto">
          <a:xfrm>
            <a:off x="2240915" y="1922142"/>
            <a:ext cx="7250430" cy="10864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1" i="0" u="none" strike="noStrike" kern="1200" cap="none" spc="0" normalizeH="0" baseline="0" noProof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0B0F0"/>
                    </a:gs>
                    <a:gs pos="100000">
                      <a:srgbClr val="7030A0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Ordinal numbers</a:t>
            </a:r>
            <a:endParaRPr kumimoji="0" lang="en-US" altLang="zh-CN" sz="4800" b="1" i="0" u="none" strike="noStrike" kern="1200" cap="none" spc="0" normalizeH="0" baseline="0" noProof="1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00B0F0"/>
                  </a:gs>
                  <a:gs pos="100000">
                    <a:srgbClr val="7030A0"/>
                  </a:gs>
                </a:gsLst>
                <a:path path="rect">
                  <a:fillToRect l="100000" b="100000"/>
                </a:path>
                <a:tileRect t="-100000" r="-100000"/>
              </a:gra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723" name="Picture 4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6965" y="601663"/>
            <a:ext cx="4781550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793" name="文本框 246792" title=""/>
          <p:cNvSpPr txBox="1"/>
          <p:nvPr/>
        </p:nvSpPr>
        <p:spPr>
          <a:xfrm>
            <a:off x="1216660" y="3537903"/>
            <a:ext cx="4413250" cy="2306955"/>
          </a:xfrm>
          <a:prstGeom prst="rect">
            <a:avLst/>
          </a:prstGeom>
          <a:solidFill>
            <a:srgbClr val="81FCF2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序数词的概念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序数词的构成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3.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序数词的用法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泪滴形 11" title=""/>
          <p:cNvSpPr/>
          <p:nvPr/>
        </p:nvSpPr>
        <p:spPr>
          <a:xfrm rot="21180000">
            <a:off x="7492683" y="564198"/>
            <a:ext cx="2768600" cy="930275"/>
          </a:xfrm>
          <a:prstGeom prst="teardrop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文本框 2" title=""/>
          <p:cNvSpPr txBox="1"/>
          <p:nvPr/>
        </p:nvSpPr>
        <p:spPr>
          <a:xfrm rot="-480000">
            <a:off x="7641590" y="558800"/>
            <a:ext cx="2513013" cy="920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800">
                <a:solidFill>
                  <a:srgbClr val="000000"/>
                </a:solidFill>
                <a:latin typeface="Matura MT Script Capitals" panose="03020802060602070202" pitchFamily="66" charset="0"/>
                <a:ea typeface="黑体" panose="02010609060101010101" charset="-122"/>
              </a:rPr>
              <a:t>Focus on </a:t>
            </a:r>
            <a:endParaRPr lang="en-US" altLang="zh-CN" sz="2800">
              <a:solidFill>
                <a:srgbClr val="000000"/>
              </a:solidFill>
              <a:latin typeface="Matura MT Script Capitals" panose="03020802060602070202" pitchFamily="66" charset="0"/>
              <a:ea typeface="黑体" panose="02010609060101010101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用法</a:t>
            </a:r>
            <a:endParaRPr lang="en-US" altLang="zh-CN" sz="2800">
              <a:solidFill>
                <a:srgbClr val="000000"/>
              </a:solidFill>
              <a:latin typeface="Matura MT Script Capitals" panose="03020802060602070202" pitchFamily="66" charset="0"/>
              <a:ea typeface="黑体" panose="02010609060101010101" charset="-122"/>
            </a:endParaRPr>
          </a:p>
        </p:txBody>
      </p:sp>
      <p:pic>
        <p:nvPicPr>
          <p:cNvPr id="107" name="图片 106" title=""/>
          <p:cNvPicPr/>
          <p:nvPr/>
        </p:nvPicPr>
        <p:blipFill>
          <a:blip r:embed="rId4"/>
          <a:srcRect b="4435"/>
          <a:stretch>
            <a:fillRect/>
          </a:stretch>
        </p:blipFill>
        <p:spPr>
          <a:xfrm>
            <a:off x="6080125" y="3169285"/>
            <a:ext cx="4484370" cy="334645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3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10" name="Rectangle 2" title=""/>
          <p:cNvSpPr/>
          <p:nvPr/>
        </p:nvSpPr>
        <p:spPr>
          <a:xfrm>
            <a:off x="574675" y="1339850"/>
            <a:ext cx="10614025" cy="6461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We use ordinal numbers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show the order of things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矩形 5" title=""/>
          <p:cNvSpPr/>
          <p:nvPr/>
        </p:nvSpPr>
        <p:spPr>
          <a:xfrm>
            <a:off x="646113" y="498475"/>
            <a:ext cx="4008437" cy="654050"/>
          </a:xfrm>
          <a:prstGeom prst="rect">
            <a:avLst/>
          </a:prstGeom>
          <a:solidFill>
            <a:srgbClr val="FFCF3D"/>
          </a:solidFill>
          <a:ln w="9525">
            <a:noFill/>
          </a:ln>
        </p:spPr>
        <p:txBody>
          <a:bodyPr anchor="t" anchorCtr="0"/>
          <a:lstStyle/>
          <a:p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一、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序数词的概念</a:t>
            </a:r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    </a:t>
            </a:r>
            <a:endParaRPr lang="zh-CN" altLang="en-US" sz="36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693738" y="2136775"/>
            <a:ext cx="10510838" cy="2584450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1. Women's Day is on the </a:t>
            </a:r>
            <a:r>
              <a:rPr lang="en-US" altLang="zh-CN" sz="36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eighth</a:t>
            </a:r>
            <a:r>
              <a:rPr lang="en-US" altLang="zh-CN" sz="36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of March.</a:t>
            </a:r>
            <a:endParaRPr lang="en-US" altLang="zh-CN" sz="3600" b="1" noProof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36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2. Our flat is on the </a:t>
            </a:r>
            <a:r>
              <a:rPr lang="en-US" altLang="zh-CN" sz="36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seventh</a:t>
            </a:r>
            <a:r>
              <a:rPr lang="en-US" altLang="zh-CN" sz="36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floor.</a:t>
            </a:r>
            <a:endParaRPr lang="en-US" altLang="zh-CN" sz="3600" b="1" noProof="1">
              <a:latin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altLang="zh-CN" sz="36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3. She was </a:t>
            </a:r>
            <a:r>
              <a:rPr lang="en-US" altLang="zh-CN" sz="3600" b="1" noProof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third</a:t>
            </a:r>
            <a:r>
              <a:rPr lang="en-US" altLang="zh-CN" sz="36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in the competition</a:t>
            </a:r>
            <a:r>
              <a:rPr lang="en-US" altLang="zh-CN" sz="26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(比赛)</a:t>
            </a:r>
            <a:r>
              <a:rPr lang="en-US" altLang="zh-CN" sz="3600" b="1" noProof="1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.</a:t>
            </a:r>
            <a:endParaRPr lang="en-US" altLang="zh-CN" sz="3600" b="1" noProof="1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4" name="图片 103" title=""/>
          <p:cNvPicPr/>
          <p:nvPr/>
        </p:nvPicPr>
        <p:blipFill>
          <a:blip r:embed="rId3"/>
          <a:stretch>
            <a:fillRect/>
          </a:stretch>
        </p:blipFill>
        <p:spPr>
          <a:xfrm>
            <a:off x="9191625" y="2135188"/>
            <a:ext cx="2319338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1075" y="4437063"/>
            <a:ext cx="1639888" cy="2125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 title=""/>
          <p:cNvSpPr txBox="1"/>
          <p:nvPr/>
        </p:nvSpPr>
        <p:spPr>
          <a:xfrm rot="20880000">
            <a:off x="4662170" y="222250"/>
            <a:ext cx="2317750" cy="8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noProof="1">
                <a:solidFill>
                  <a:srgbClr val="F26C6A"/>
                </a:solidFill>
                <a:effectLst>
                  <a:outerShdw blurRad="38100" dist="38100" dir="2700000" algn="tl">
                    <a:srgbClr val="000000">
                      <a:alpha val="10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ea"/>
                <a:sym typeface="黑体" panose="02010609060101010101" charset="-122"/>
              </a:rPr>
              <a:t>序</a:t>
            </a:r>
            <a:r>
              <a:rPr lang="zh-CN" altLang="en-US" sz="4800" noProof="1">
                <a:solidFill>
                  <a:srgbClr val="498EC5"/>
                </a:solidFill>
                <a:effectLst>
                  <a:outerShdw blurRad="38100" dist="38100" dir="2700000" algn="tl">
                    <a:srgbClr val="000000">
                      <a:alpha val="10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ea"/>
                <a:sym typeface="黑体" panose="02010609060101010101" charset="-122"/>
              </a:rPr>
              <a:t>数</a:t>
            </a:r>
            <a:r>
              <a:rPr lang="zh-CN" altLang="en-US" sz="4800" noProof="1">
                <a:solidFill>
                  <a:srgbClr val="5EBE6B"/>
                </a:solidFill>
                <a:effectLst>
                  <a:outerShdw blurRad="38100" dist="38100" dir="2700000" algn="tl">
                    <a:srgbClr val="000000">
                      <a:alpha val="10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ea"/>
                <a:sym typeface="黑体" panose="02010609060101010101" charset="-122"/>
              </a:rPr>
              <a:t>词</a:t>
            </a:r>
            <a:endParaRPr lang="zh-CN" altLang="en-US" sz="4800" noProof="1">
              <a:solidFill>
                <a:srgbClr val="5EBE6B"/>
              </a:solidFill>
              <a:effectLst>
                <a:outerShdw blurRad="38100" dist="38100" dir="2700000" algn="tl">
                  <a:srgbClr val="000000">
                    <a:alpha val="100000"/>
                  </a:srgbClr>
                </a:outerShdw>
              </a:effectLst>
              <a:ea typeface="黑体" panose="02010609060101010101" charset="-122"/>
              <a:sym typeface="黑体" panose="02010609060101010101" charset="-122"/>
            </a:endParaRPr>
          </a:p>
        </p:txBody>
      </p:sp>
      <p:grpSp>
        <p:nvGrpSpPr>
          <p:cNvPr id="9" name="组合 8" title=""/>
          <p:cNvGrpSpPr/>
          <p:nvPr/>
        </p:nvGrpSpPr>
        <p:grpSpPr>
          <a:xfrm>
            <a:off x="6346825" y="650240"/>
            <a:ext cx="5297163" cy="770255"/>
            <a:chOff x="10560" y="8972"/>
            <a:chExt cx="8342" cy="1213"/>
          </a:xfrm>
        </p:grpSpPr>
        <p:sp>
          <p:nvSpPr>
            <p:cNvPr id="10" name="文本框 9"/>
            <p:cNvSpPr txBox="1"/>
            <p:nvPr>
              <p:custDataLst>
                <p:tags r:id="rId5"/>
              </p:custDataLst>
            </p:nvPr>
          </p:nvSpPr>
          <p:spPr>
            <a:xfrm>
              <a:off x="11879" y="9022"/>
              <a:ext cx="7023" cy="1113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fontAlgn="base"/>
              <a:r>
                <a:rPr lang="zh-CN" altLang="en-US" sz="4000" strike="noStrike" noProof="1">
                  <a:ln w="22225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cs typeface="+mn-ea"/>
                  <a:sym typeface="黑体" panose="02010609060101010101" charset="-122"/>
                </a:rPr>
                <a:t>表示顺序的先后</a:t>
              </a:r>
              <a:endParaRPr lang="en-US" altLang="zh-CN" sz="4000" strike="noStrike" noProof="1">
                <a:ln w="22225">
                  <a:solidFill>
                    <a:srgbClr val="000000"/>
                  </a:solidFill>
                </a:ln>
                <a:solidFill>
                  <a:srgbClr val="FFFFFF"/>
                </a:solidFill>
                <a:latin typeface="Times New Roman" panose="02020603050405020304" pitchFamily="18" charset="0"/>
                <a:ea typeface="黑体" panose="02010609060101010101" charset="-122"/>
                <a:cs typeface="+mn-ea"/>
                <a:sym typeface="黑体" panose="02010609060101010101" charset="-122"/>
              </a:endParaRPr>
            </a:p>
          </p:txBody>
        </p:sp>
        <p:pic>
          <p:nvPicPr>
            <p:cNvPr id="11" name="图片 10" descr="32313535353133383b32313535353130323b7bad5934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560" y="8972"/>
              <a:ext cx="1213" cy="1213"/>
            </a:xfrm>
            <a:prstGeom prst="rect">
              <a:avLst/>
            </a:prstGeom>
          </p:spPr>
        </p:pic>
      </p:grpSp>
      <p:pic>
        <p:nvPicPr>
          <p:cNvPr id="102" name="图片 101" title=""/>
          <p:cNvPicPr/>
          <p:nvPr/>
        </p:nvPicPr>
        <p:blipFill>
          <a:blip r:embed="rId9">
            <a:clrChange>
              <a:clrFrom>
                <a:srgbClr val="E7E7E7">
                  <a:alpha val="100000"/>
                </a:srgbClr>
              </a:clrFrom>
              <a:clrTo>
                <a:srgbClr val="E7E7E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65925" y="4033520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4914" name="矩形 294913" title=""/>
          <p:cNvSpPr/>
          <p:nvPr/>
        </p:nvSpPr>
        <p:spPr>
          <a:xfrm>
            <a:off x="766763" y="1087438"/>
            <a:ext cx="10223500" cy="588962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1)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 一般来说，是由相应的基数词加词尾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th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构成。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6084" name="文本框 1" title=""/>
          <p:cNvSpPr txBox="1"/>
          <p:nvPr/>
        </p:nvSpPr>
        <p:spPr>
          <a:xfrm>
            <a:off x="1208088" y="1814513"/>
            <a:ext cx="3079750" cy="1585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◇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four + th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seven + th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ten + th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6085" name="文本框 2" title=""/>
          <p:cNvSpPr txBox="1"/>
          <p:nvPr/>
        </p:nvSpPr>
        <p:spPr>
          <a:xfrm>
            <a:off x="766763" y="3482975"/>
            <a:ext cx="10142537" cy="588963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2)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有些基数词在变为序数词时，有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特殊的变化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6086" name="文本框 3" title=""/>
          <p:cNvSpPr txBox="1"/>
          <p:nvPr/>
        </p:nvSpPr>
        <p:spPr>
          <a:xfrm>
            <a:off x="1169988" y="4232275"/>
            <a:ext cx="9026525" cy="20828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◇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one 				      ◇ two 	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three 	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			      ◇ five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eight 	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			      ◇ nine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twelve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6087" name="文本框 4" title=""/>
          <p:cNvSpPr txBox="1"/>
          <p:nvPr/>
        </p:nvSpPr>
        <p:spPr>
          <a:xfrm>
            <a:off x="4151313" y="1814513"/>
            <a:ext cx="2544762" cy="1585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four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seven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ten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6088" name="文本框 5" title=""/>
          <p:cNvSpPr txBox="1"/>
          <p:nvPr/>
        </p:nvSpPr>
        <p:spPr>
          <a:xfrm>
            <a:off x="3173413" y="4232275"/>
            <a:ext cx="2435225" cy="20843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first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third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eighth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twelfth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6089" name="文本框 6" title=""/>
          <p:cNvSpPr txBox="1"/>
          <p:nvPr/>
        </p:nvSpPr>
        <p:spPr>
          <a:xfrm>
            <a:off x="8108950" y="4249738"/>
            <a:ext cx="2379663" cy="1585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second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fifth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ninth 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5369" name="矩形 6" title=""/>
          <p:cNvSpPr/>
          <p:nvPr/>
        </p:nvSpPr>
        <p:spPr>
          <a:xfrm>
            <a:off x="766763" y="188913"/>
            <a:ext cx="4038600" cy="642937"/>
          </a:xfrm>
          <a:prstGeom prst="rect">
            <a:avLst/>
          </a:prstGeom>
          <a:solidFill>
            <a:srgbClr val="FFCF3D"/>
          </a:solidFill>
          <a:ln w="9525">
            <a:noFill/>
          </a:ln>
        </p:spPr>
        <p:txBody>
          <a:bodyPr anchor="t" anchorCtr="0"/>
          <a:lstStyle/>
          <a:p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</a:rPr>
              <a:t>二、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序数词的构成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0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6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0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6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  <p:bldP spid="46084" grpId="0"/>
      <p:bldP spid="46085" grpId="0" animBg="1"/>
      <p:bldP spid="46086" grpId="0"/>
      <p:bldP spid="46087" grpId="0" uiExpand="1" build="p"/>
      <p:bldP spid="46088" grpId="0" uiExpand="1" build="p"/>
      <p:bldP spid="46089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4914" name="矩形 294913" title=""/>
          <p:cNvSpPr/>
          <p:nvPr/>
        </p:nvSpPr>
        <p:spPr>
          <a:xfrm>
            <a:off x="552450" y="277813"/>
            <a:ext cx="11018838" cy="1198562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 anchorCtr="0">
            <a:spAutoFit/>
          </a:bodyPr>
          <a:lstStyle/>
          <a:p>
            <a:pPr marL="457200" indent="-457200" eaLnBrk="0" hangingPunct="0"/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3)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20、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30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...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90，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十位整数序数词的构成方法是将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基数词的词尾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y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变成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i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，然后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再加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eth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7107" name="文本框 1" title=""/>
          <p:cNvSpPr txBox="1"/>
          <p:nvPr/>
        </p:nvSpPr>
        <p:spPr>
          <a:xfrm>
            <a:off x="525463" y="1701800"/>
            <a:ext cx="2462212" cy="1089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◇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twenty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thirty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7108" name="文本框 2" title=""/>
          <p:cNvSpPr txBox="1"/>
          <p:nvPr/>
        </p:nvSpPr>
        <p:spPr>
          <a:xfrm>
            <a:off x="2806700" y="1701800"/>
            <a:ext cx="3038475" cy="1087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twent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ieth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thirt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ieth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" name="矩形 3" title=""/>
          <p:cNvSpPr/>
          <p:nvPr/>
        </p:nvSpPr>
        <p:spPr>
          <a:xfrm>
            <a:off x="550863" y="4335463"/>
            <a:ext cx="8458200" cy="15859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◇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twenty-one</a:t>
            </a:r>
            <a:b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thirty-five</a:t>
            </a:r>
            <a:b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</a:b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one hundred and one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552450" y="3013075"/>
            <a:ext cx="11001375" cy="1198563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ctr" anchorCtr="0">
            <a:spAutoFit/>
          </a:bodyPr>
          <a:lstStyle/>
          <a:p>
            <a:pPr marL="457200" indent="-457200" eaLnBrk="0" hangingPunct="0"/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4) 20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以上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两位或两位以上的基数词变成序数词时，仅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将个位数变成序数词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6" name="矩形 5" title=""/>
          <p:cNvSpPr/>
          <p:nvPr/>
        </p:nvSpPr>
        <p:spPr>
          <a:xfrm>
            <a:off x="3719513" y="4365625"/>
            <a:ext cx="3906837" cy="1087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twenty-first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thirty-fifth 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7112" name="文本框 6" title=""/>
          <p:cNvSpPr txBox="1"/>
          <p:nvPr/>
        </p:nvSpPr>
        <p:spPr>
          <a:xfrm>
            <a:off x="1163638" y="5805488"/>
            <a:ext cx="6534150" cy="5889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one hundred and first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5664200" y="1701800"/>
            <a:ext cx="2462213" cy="1089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forty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◇ ninety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7824788" y="1716088"/>
            <a:ext cx="3408362" cy="1087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fort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ieth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→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nine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tieth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7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  <p:cond evt="onBegin" delay="0">
                          <p:tn val="26"/>
                        </p:cond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  <p:cond evt="onBegin" delay="0">
                          <p:tn val="31"/>
                        </p:cond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  <p:cond evt="onBegin" delay="0">
                          <p:tn val="45"/>
                        </p:cond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4" grpId="0" animBg="1"/>
      <p:bldP spid="47107" grpId="0"/>
      <p:bldP spid="47108" grpId="0" uiExpand="1" build="p"/>
      <p:bldP spid="4" grpId="0"/>
      <p:bldP spid="5" grpId="0" animBg="1"/>
      <p:bldP spid="6" grpId="0" uiExpand="1" build="p"/>
      <p:bldP spid="47112" grpId="0"/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Text Box 2" title=""/>
          <p:cNvSpPr txBox="1"/>
          <p:nvPr/>
        </p:nvSpPr>
        <p:spPr>
          <a:xfrm>
            <a:off x="1290638" y="1366838"/>
            <a:ext cx="1284287" cy="5016500"/>
          </a:xfrm>
          <a:prstGeom prst="rect">
            <a:avLst/>
          </a:prstGeom>
          <a:solidFill>
            <a:srgbClr val="E2F3CA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</a:rPr>
              <a:t>one two three four five 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</a:rPr>
              <a:t>six seven eight nine ten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1" name="Text Box 3" title=""/>
          <p:cNvSpPr txBox="1"/>
          <p:nvPr/>
        </p:nvSpPr>
        <p:spPr>
          <a:xfrm>
            <a:off x="2501900" y="1366838"/>
            <a:ext cx="1584325" cy="501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first</a:t>
            </a:r>
            <a:r>
              <a:rPr kumimoji="0" lang="en-US" altLang="zh-CN" sz="3200" b="1" kern="1200" cap="none" spc="0" normalizeH="0" baseline="0" noProof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second</a:t>
            </a:r>
            <a:r>
              <a:rPr kumimoji="0" lang="en-US" altLang="zh-CN" sz="3200" b="1" kern="1200" cap="none" spc="0" normalizeH="0" baseline="0" noProof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third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four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endParaRPr kumimoji="0" lang="en-US" altLang="zh-CN" sz="3200" b="1" kern="1200" cap="none" spc="0" normalizeH="0" baseline="0" noProof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fifth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six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seven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eighth</a:t>
            </a:r>
            <a:r>
              <a:rPr kumimoji="0" lang="en-US" altLang="zh-CN" sz="3200" b="1" kern="1200" cap="none" spc="0" normalizeH="0" baseline="0" noProof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ninth</a:t>
            </a:r>
            <a:r>
              <a:rPr kumimoji="0" lang="en-US" altLang="zh-CN" sz="3200" b="1" kern="1200" cap="none" spc="0" normalizeH="0" baseline="0" noProof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12292" name="Text Box 4" title=""/>
          <p:cNvSpPr txBox="1"/>
          <p:nvPr/>
        </p:nvSpPr>
        <p:spPr>
          <a:xfrm>
            <a:off x="4086225" y="1366838"/>
            <a:ext cx="1054100" cy="5016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u="sng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1st  2nd 3rd</a:t>
            </a: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4th 5th 6th 7th 8th 9th</a:t>
            </a:r>
            <a:r>
              <a:rPr kumimoji="0" lang="en-US" altLang="zh-CN" sz="3200" b="1" kern="1200" cap="none" spc="0" normalizeH="0" baseline="30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10th  </a:t>
            </a:r>
            <a:endParaRPr kumimoji="0" lang="en-US" altLang="zh-CN" sz="3200" b="1" kern="1200" cap="none" spc="0" normalizeH="0" baseline="0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17413" name="Text Box 5" title=""/>
          <p:cNvSpPr txBox="1"/>
          <p:nvPr/>
        </p:nvSpPr>
        <p:spPr>
          <a:xfrm>
            <a:off x="6203950" y="1366838"/>
            <a:ext cx="1912938" cy="5016500"/>
          </a:xfrm>
          <a:prstGeom prst="rect">
            <a:avLst/>
          </a:prstGeom>
          <a:solidFill>
            <a:srgbClr val="E2F3CA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</a:rPr>
              <a:t>eleven twelve thirteen fourteen fifteen sixteen seventeen eighteen nineteen twenty 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294" name="Text Box 6" title=""/>
          <p:cNvSpPr txBox="1"/>
          <p:nvPr/>
        </p:nvSpPr>
        <p:spPr>
          <a:xfrm>
            <a:off x="8121650" y="1366838"/>
            <a:ext cx="2268538" cy="5016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eleven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endParaRPr kumimoji="0" lang="en-US" altLang="zh-CN" sz="3200" b="1" kern="1200" cap="none" spc="0" normalizeH="0" baseline="0" noProof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twelfth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thirteen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fourteen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fifteen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sixteen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seventeen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eighteen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nineteen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twent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ieth</a:t>
            </a:r>
            <a:endParaRPr kumimoji="0" lang="en-US" altLang="zh-CN" sz="3200" b="1" kern="1200" cap="none" spc="0" normalizeH="0" baseline="0" noProof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12295" name="Text Box 7" title=""/>
          <p:cNvSpPr txBox="1"/>
          <p:nvPr/>
        </p:nvSpPr>
        <p:spPr>
          <a:xfrm>
            <a:off x="10313988" y="1366838"/>
            <a:ext cx="1017588" cy="5016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11th 12th13th14th15th16th17th18th19th20th</a:t>
            </a:r>
            <a:endParaRPr kumimoji="0" lang="en-US" altLang="zh-CN" sz="3200" b="1" kern="1200" cap="none" spc="0" normalizeH="0" baseline="0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17416" name="Rectangle 10" title=""/>
          <p:cNvSpPr/>
          <p:nvPr/>
        </p:nvSpPr>
        <p:spPr>
          <a:xfrm>
            <a:off x="4533900" y="147638"/>
            <a:ext cx="3548063" cy="646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 eaLnBrk="0" hangingPunct="0"/>
            <a:r>
              <a:rPr lang="zh-CN" altLang="en-US" sz="3600" b="1">
                <a:solidFill>
                  <a:srgbClr val="150FE6"/>
                </a:solidFill>
                <a:latin typeface="Times New Roman" panose="02020603050405020304" pitchFamily="18" charset="0"/>
                <a:ea typeface="黑体" panose="02010609060101010101" charset="-122"/>
              </a:rPr>
              <a:t>基数词 </a:t>
            </a:r>
            <a:r>
              <a:rPr lang="en-US" altLang="zh-CN" sz="3600" b="1">
                <a:solidFill>
                  <a:srgbClr val="150FE6"/>
                </a:solidFill>
                <a:latin typeface="Times New Roman" panose="02020603050405020304" pitchFamily="18" charset="0"/>
                <a:ea typeface="黑体" panose="02010609060101010101" charset="-122"/>
              </a:rPr>
              <a:t>&amp; </a:t>
            </a:r>
            <a:r>
              <a:rPr lang="zh-CN" altLang="en-US" sz="3600" b="1">
                <a:solidFill>
                  <a:srgbClr val="150FE6"/>
                </a:solidFill>
                <a:latin typeface="Times New Roman" panose="02020603050405020304" pitchFamily="18" charset="0"/>
                <a:ea typeface="黑体" panose="02010609060101010101" charset="-122"/>
              </a:rPr>
              <a:t>序数词</a:t>
            </a:r>
            <a:endParaRPr lang="zh-CN" altLang="en-US" sz="3600" b="1">
              <a:solidFill>
                <a:srgbClr val="150FE6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7417" name="Text Box 5" title=""/>
          <p:cNvSpPr txBox="1"/>
          <p:nvPr/>
        </p:nvSpPr>
        <p:spPr>
          <a:xfrm>
            <a:off x="1214438" y="782638"/>
            <a:ext cx="2871787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基数词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</a:rPr>
              <a:t>序数词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7418" name="Text Box 5" title=""/>
          <p:cNvSpPr txBox="1"/>
          <p:nvPr/>
        </p:nvSpPr>
        <p:spPr>
          <a:xfrm>
            <a:off x="6354763" y="782638"/>
            <a:ext cx="3960812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基数词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</a:rPr>
              <a:t>序数词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2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2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12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2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animBg="1"/>
      <p:bldP spid="12292" grpId="0" animBg="1"/>
      <p:bldP spid="12294" grpId="0" uiExpand="1" build="p" animBg="1"/>
      <p:bldP spid="122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Text Box 2" title=""/>
          <p:cNvSpPr txBox="1"/>
          <p:nvPr/>
        </p:nvSpPr>
        <p:spPr>
          <a:xfrm>
            <a:off x="2209800" y="817563"/>
            <a:ext cx="2438400" cy="5508625"/>
          </a:xfrm>
          <a:prstGeom prst="rect">
            <a:avLst/>
          </a:prstGeom>
          <a:solidFill>
            <a:srgbClr val="E2F3CA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</a:rPr>
              <a:t>twenty-one twenty-two twenty-three  thirty         forty           fifty            sixty      seventy    eighty      ninety   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 eaLnBrk="0" hangingPunct="0"/>
            <a:r>
              <a:rPr lang="en-US" altLang="zh-CN" sz="3200" b="1">
                <a:latin typeface="Times New Roman" panose="02020603050405020304" pitchFamily="18" charset="0"/>
                <a:ea typeface="黑体" panose="02010609060101010101" charset="-122"/>
              </a:rPr>
              <a:t>one hundred</a:t>
            </a:r>
            <a:endParaRPr lang="en-US" altLang="zh-CN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315" name="Text Box 3" title=""/>
          <p:cNvSpPr txBox="1"/>
          <p:nvPr/>
        </p:nvSpPr>
        <p:spPr>
          <a:xfrm>
            <a:off x="4649788" y="817563"/>
            <a:ext cx="2895600" cy="55086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twenty-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first</a:t>
            </a:r>
            <a:r>
              <a:rPr kumimoji="0" lang="en-US" altLang="zh-CN" sz="3200" b="1" kern="1200" cap="none" spc="0" normalizeH="0" baseline="0" noProof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twenty-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second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twenty-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third 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thirt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ieth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 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fort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ieth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     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fift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ieth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     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sixt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ieth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          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sevent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ieth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eight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ieth</a:t>
            </a: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       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ninet</a:t>
            </a:r>
            <a:r>
              <a:rPr kumimoji="0" lang="en-US" altLang="zh-CN" sz="3200" b="1" kern="1200" cap="none" spc="0" normalizeH="0" baseline="0" noProof="1">
                <a:solidFill>
                  <a:srgbClr val="0B28DB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ieth</a:t>
            </a:r>
            <a:r>
              <a:rPr kumimoji="0" lang="en-US" altLang="zh-CN" sz="3200" b="1" kern="1200" cap="none" spc="0" normalizeH="0" baseline="0" noProof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        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one hundredth</a:t>
            </a:r>
            <a:r>
              <a:rPr kumimoji="0" lang="en-US" altLang="zh-CN" sz="3200" b="1" kern="1200" cap="none" spc="0" normalizeH="0" baseline="0" noProof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 </a:t>
            </a:r>
            <a:endParaRPr kumimoji="0" lang="en-US" altLang="zh-CN" sz="3200" b="1" kern="1200" cap="none" spc="0" normalizeH="0" baseline="0" noProof="1">
              <a:solidFill>
                <a:schemeClr val="accent2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13316" name="Text Box 4" title=""/>
          <p:cNvSpPr txBox="1"/>
          <p:nvPr/>
        </p:nvSpPr>
        <p:spPr>
          <a:xfrm>
            <a:off x="7545388" y="817563"/>
            <a:ext cx="1447800" cy="550862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kumimoji="0" lang="en-US" altLang="zh-CN" sz="3200" b="1" u="sng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21st 22nd 23rd</a:t>
            </a:r>
            <a:r>
              <a:rPr kumimoji="0" lang="en-US" altLang="zh-CN" sz="3200" b="1" u="sng" kern="1200" cap="none" spc="0" normalizeH="0" baseline="30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30th 40th</a:t>
            </a:r>
            <a:r>
              <a:rPr kumimoji="0" lang="en-US" altLang="zh-CN" sz="3200" b="1" kern="1200" cap="none" spc="0" normalizeH="0" baseline="3000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 </a:t>
            </a:r>
            <a:r>
              <a:rPr kumimoji="0" lang="en-US" altLang="zh-CN" sz="3200" b="1" kern="1200" cap="none" spc="0" normalizeH="0" baseline="0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50th 60th    70th  80th 90th 100th</a:t>
            </a:r>
            <a:endParaRPr kumimoji="0" lang="en-US" altLang="zh-CN" sz="3200" b="1" kern="1200" cap="none" spc="0" normalizeH="0" baseline="0" noProof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+mn-cs"/>
            </a:endParaRPr>
          </a:p>
        </p:txBody>
      </p:sp>
      <p:sp>
        <p:nvSpPr>
          <p:cNvPr id="18437" name="Text Box 5" title=""/>
          <p:cNvSpPr txBox="1"/>
          <p:nvPr/>
        </p:nvSpPr>
        <p:spPr>
          <a:xfrm>
            <a:off x="2209800" y="249238"/>
            <a:ext cx="7162800" cy="584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charset="-122"/>
              </a:rPr>
              <a:t>基数词              </a:t>
            </a:r>
            <a:r>
              <a:rPr lang="zh-CN" altLang="en-US" sz="3200" b="1">
                <a:latin typeface="Times New Roman" panose="02020603050405020304" pitchFamily="18" charset="0"/>
                <a:ea typeface="黑体" panose="02010609060101010101" charset="-122"/>
              </a:rPr>
              <a:t>序数词</a:t>
            </a:r>
            <a:endParaRPr lang="zh-CN" altLang="en-US" sz="32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nimBg="1"/>
      <p:bldP spid="133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9" name="矩形 6" title=""/>
          <p:cNvSpPr/>
          <p:nvPr/>
        </p:nvSpPr>
        <p:spPr>
          <a:xfrm>
            <a:off x="507048" y="349250"/>
            <a:ext cx="4038600" cy="654050"/>
          </a:xfrm>
          <a:prstGeom prst="rect">
            <a:avLst/>
          </a:prstGeom>
          <a:solidFill>
            <a:srgbClr val="FFCF3D"/>
          </a:solidFill>
          <a:ln w="9525">
            <a:noFill/>
          </a:ln>
        </p:spPr>
        <p:txBody>
          <a:bodyPr anchor="t" anchorCtr="0"/>
          <a:lstStyle/>
          <a:p>
            <a:r>
              <a:rPr lang="zh-CN" altLang="en-US" sz="36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三、</a:t>
            </a:r>
            <a:r>
              <a:rPr lang="zh-CN" altLang="en-US" sz="3600" b="1"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序数词的用法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415925" y="1063625"/>
            <a:ext cx="1148651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Read the sentences below about Li Mengtian and pay attention to the use of ordinal numbers.</a:t>
            </a:r>
            <a:endParaRPr lang="zh-CN" altLang="en-US" sz="3400" b="1">
              <a:solidFill>
                <a:srgbClr val="0030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476885" y="2254250"/>
            <a:ext cx="11395075" cy="2183765"/>
          </a:xfrm>
          <a:prstGeom prst="rect">
            <a:avLst/>
          </a:prstGeom>
          <a:solidFill>
            <a:srgbClr val="FFF7EB"/>
          </a:solidFill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 Mengtian lives on the </a:t>
            </a:r>
            <a:r>
              <a:rPr lang="zh-CN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twenty-second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floor.</a:t>
            </a:r>
            <a:endParaRPr lang="zh-CN" altLang="en-US" sz="3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Her birthday is on the </a:t>
            </a:r>
            <a:r>
              <a:rPr lang="zh-CN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twentieth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of February.</a:t>
            </a:r>
            <a:endParaRPr lang="zh-CN" altLang="en-US" sz="3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is in the </a:t>
            </a:r>
            <a:r>
              <a:rPr lang="zh-CN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seventh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grade.</a:t>
            </a:r>
            <a:endParaRPr lang="zh-CN" altLang="en-US" sz="3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l">
              <a:buClrTx/>
              <a:buSzTx/>
              <a:buFontTx/>
            </a:pP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She is always the </a:t>
            </a:r>
            <a:r>
              <a:rPr lang="zh-CN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first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in her class to get to school.</a:t>
            </a:r>
            <a:endParaRPr lang="zh-CN" altLang="en-US" sz="34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8" name="图片 7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85" y="4438015"/>
            <a:ext cx="11005185" cy="1846580"/>
          </a:xfrm>
          <a:prstGeom prst="rect">
            <a:avLst/>
          </a:prstGeom>
        </p:spPr>
      </p:pic>
      <p:sp>
        <p:nvSpPr>
          <p:cNvPr id="9" name="文本框 8" title=""/>
          <p:cNvSpPr txBox="1"/>
          <p:nvPr/>
        </p:nvSpPr>
        <p:spPr>
          <a:xfrm>
            <a:off x="8643620" y="5084445"/>
            <a:ext cx="18288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floor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9" name="文本框 1" title=""/>
          <p:cNvSpPr txBox="1"/>
          <p:nvPr/>
        </p:nvSpPr>
        <p:spPr>
          <a:xfrm>
            <a:off x="693738" y="1055370"/>
            <a:ext cx="10609262" cy="120015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序数词前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常用定冠词the或物主代词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，有时也可用不定冠词或零冠词。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" name="文本框 3" title=""/>
          <p:cNvSpPr txBox="1"/>
          <p:nvPr/>
        </p:nvSpPr>
        <p:spPr>
          <a:xfrm>
            <a:off x="622300" y="2428558"/>
            <a:ext cx="8704263" cy="28606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Today is 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the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second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of March.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This is 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my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first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visit to Shanxi.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Their horse came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third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in the race last year.</a:t>
            </a:r>
            <a:endParaRPr lang="en-US" altLang="zh-CN" sz="3400" b="1">
              <a:solidFill>
                <a:srgbClr val="8E4C06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550863" y="3000058"/>
            <a:ext cx="5329237" cy="609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400" b="1">
                <a:solidFill>
                  <a:srgbClr val="8E4C06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今天是三月二日。</a:t>
            </a:r>
            <a:endParaRPr lang="en-US" altLang="zh-CN" sz="3400" b="1">
              <a:solidFill>
                <a:srgbClr val="8E4C06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622300" y="4104958"/>
            <a:ext cx="6096000" cy="6143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400" b="1">
                <a:solidFill>
                  <a:srgbClr val="8E4C06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这是我第一次到山西。</a:t>
            </a:r>
            <a:endParaRPr lang="en-US" altLang="zh-CN" sz="3400" b="1">
              <a:solidFill>
                <a:srgbClr val="8E4C06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622300" y="5209858"/>
            <a:ext cx="8356600" cy="6143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400" b="1">
                <a:solidFill>
                  <a:srgbClr val="8E4C06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他们的马在去年的比赛中获得了第三名。</a:t>
            </a:r>
            <a:endParaRPr lang="en-US" altLang="zh-CN" sz="3400" b="1">
              <a:solidFill>
                <a:srgbClr val="8E4C06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26633" name="图片 10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92760" y="271780"/>
            <a:ext cx="1296035" cy="6864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2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矩形 215042" title=""/>
          <p:cNvSpPr/>
          <p:nvPr/>
        </p:nvSpPr>
        <p:spPr>
          <a:xfrm>
            <a:off x="1317625" y="1196975"/>
            <a:ext cx="9526588" cy="5076825"/>
          </a:xfrm>
          <a:prstGeom prst="rect">
            <a:avLst/>
          </a:prstGeom>
          <a:solidFill>
            <a:srgbClr val="FFFFFF">
              <a:alpha val="53000"/>
            </a:srgbClr>
          </a:solidFill>
          <a:ln w="1905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1.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基变序，有规律，词尾加上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th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2.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一二三 特殊记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first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second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third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3.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八加</a:t>
            </a:r>
            <a:r>
              <a:rPr lang="en-US" altLang="zh-CN" sz="3600" b="1" err="1">
                <a:latin typeface="Times New Roman" panose="02020603050405020304" pitchFamily="18" charset="0"/>
                <a:ea typeface="黑体" panose="02010609060101010101" charset="-122"/>
              </a:rPr>
              <a:t>h(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eighth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),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九减</a:t>
            </a:r>
            <a:r>
              <a:rPr lang="en-US" altLang="zh-CN" sz="3600" b="1" err="1">
                <a:latin typeface="Times New Roman" panose="02020603050405020304" pitchFamily="18" charset="0"/>
                <a:ea typeface="黑体" panose="02010609060101010101" charset="-122"/>
              </a:rPr>
              <a:t>e(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ninth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4. ve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要用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f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替，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five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sym typeface="Symbol" panose="05050102010706020507" pitchFamily="18" charset="2"/>
              </a:rPr>
              <a:t>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fifth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；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twelve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sym typeface="Symbol" panose="05050102010706020507" pitchFamily="18" charset="2"/>
              </a:rPr>
              <a:t>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twelfth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)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5.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变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y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为</a:t>
            </a:r>
            <a:r>
              <a:rPr lang="en-US" altLang="zh-CN" sz="3600" b="1" err="1">
                <a:latin typeface="Times New Roman" panose="02020603050405020304" pitchFamily="18" charset="0"/>
                <a:ea typeface="黑体" panose="02010609060101010101" charset="-122"/>
              </a:rPr>
              <a:t>ie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(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twenty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sym typeface="Symbol" panose="05050102010706020507" pitchFamily="18" charset="2"/>
              </a:rPr>
              <a:t>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twentieth</a:t>
            </a:r>
            <a:r>
              <a:rPr lang="zh-CN" altLang="en-US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，</a:t>
            </a:r>
            <a:endParaRPr lang="zh-CN" altLang="en-US" sz="36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thirty 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sym typeface="Symbol" panose="05050102010706020507" pitchFamily="18" charset="2"/>
              </a:rPr>
              <a:t>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 thirtieth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)-th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最后加上去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6.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若是第几十几，前为基，后为序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    (</a:t>
            </a:r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</a:rPr>
              <a:t>twenty-one</a:t>
            </a:r>
            <a:r>
              <a:rPr lang="en-US" altLang="zh-CN" sz="3600" b="1" err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sym typeface="Symbol" panose="05050102010706020507" pitchFamily="18" charset="2"/>
              </a:rPr>
              <a:t>twenty-first; </a:t>
            </a:r>
            <a:endParaRPr lang="en-US" altLang="zh-CN" sz="3600" b="1">
              <a:solidFill>
                <a:srgbClr val="FF0066"/>
              </a:solidFill>
              <a:latin typeface="Times New Roman" panose="02020603050405020304" pitchFamily="18" charset="0"/>
              <a:ea typeface="黑体" panose="02010609060101010101" charset="-122"/>
              <a:sym typeface="Symbol" panose="05050102010706020507" pitchFamily="18" charset="2"/>
            </a:endParaRPr>
          </a:p>
          <a:p>
            <a:r>
              <a:rPr lang="en-US" altLang="zh-CN" sz="3600" b="1">
                <a:solidFill>
                  <a:srgbClr val="FF0066"/>
                </a:solidFill>
                <a:latin typeface="Times New Roman" panose="02020603050405020304" pitchFamily="18" charset="0"/>
                <a:ea typeface="黑体" panose="02010609060101010101" charset="-122"/>
                <a:sym typeface="Symbol" panose="05050102010706020507" pitchFamily="18" charset="2"/>
              </a:rPr>
              <a:t>     twenty-fourtwenty-fourth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Symbol" panose="05050102010706020507" pitchFamily="18" charset="2"/>
              </a:rPr>
              <a:t>)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sym typeface="Symbol" panose="05050102010706020507" pitchFamily="18" charset="2"/>
            </a:endParaRPr>
          </a:p>
        </p:txBody>
      </p:sp>
      <p:sp>
        <p:nvSpPr>
          <p:cNvPr id="20483" name="文本框 312327" title=""/>
          <p:cNvSpPr txBox="1"/>
          <p:nvPr/>
        </p:nvSpPr>
        <p:spPr>
          <a:xfrm>
            <a:off x="3116263" y="260350"/>
            <a:ext cx="5851525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>
                <a:solidFill>
                  <a:srgbClr val="1919AB"/>
                </a:solidFill>
                <a:latin typeface="Times New Roman" panose="02020603050405020304" pitchFamily="18" charset="0"/>
                <a:ea typeface="黑体" panose="02010609060101010101" charset="-122"/>
              </a:rPr>
              <a:t>基数词变序数词顺口溜</a:t>
            </a:r>
            <a:endParaRPr lang="zh-CN" altLang="en-US" sz="4000" b="1">
              <a:solidFill>
                <a:srgbClr val="1919AB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638" name="图片 11" title="">
            <a:hlinkClick r:id="rId4" action="ppaction://hlinkfile"/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710" y="3904615"/>
            <a:ext cx="742950" cy="723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 title=""/>
          <p:cNvSpPr txBox="1"/>
          <p:nvPr>
            <p:custDataLst>
              <p:tags r:id="rId5"/>
            </p:custDataLst>
          </p:nvPr>
        </p:nvSpPr>
        <p:spPr>
          <a:xfrm>
            <a:off x="238760" y="977265"/>
            <a:ext cx="36722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blanks.</a:t>
            </a:r>
            <a:endParaRPr lang="en-US" altLang="zh-CN" sz="3600" b="1">
              <a:solidFill>
                <a:srgbClr val="0030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 title=""/>
          <p:cNvSpPr txBox="1"/>
          <p:nvPr/>
        </p:nvSpPr>
        <p:spPr>
          <a:xfrm>
            <a:off x="4004310" y="1015365"/>
            <a:ext cx="8043545" cy="1753235"/>
          </a:xfrm>
          <a:prstGeom prst="rect">
            <a:avLst/>
          </a:prstGeom>
          <a:solidFill>
            <a:srgbClr val="FEF1F4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 girl lives in a town house.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There are _____ floors: the ground floor, the _____ floor, and the _______ floor.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4004310" y="3646805"/>
            <a:ext cx="8043545" cy="2306955"/>
          </a:xfrm>
          <a:prstGeom prst="rect">
            <a:avLst/>
          </a:prstGeom>
          <a:solidFill>
            <a:srgbClr val="EDFEEB"/>
          </a:solidFill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Jimmy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lives in an apartment on the ______ floor of a high-rise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6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高层建筑</a:t>
            </a:r>
            <a:r>
              <a:rPr lang="en-US" altLang="zh-C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There are ______ bedrooms, a big living room, and a kitchen.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 title=""/>
          <p:cNvGrpSpPr/>
          <p:nvPr/>
        </p:nvGrpSpPr>
        <p:grpSpPr>
          <a:xfrm>
            <a:off x="8602980" y="2839085"/>
            <a:ext cx="3350260" cy="902335"/>
            <a:chOff x="13548" y="4615"/>
            <a:chExt cx="5276" cy="1421"/>
          </a:xfrm>
        </p:grpSpPr>
        <p:sp>
          <p:nvSpPr>
            <p:cNvPr id="16" name="线形标注 2 15"/>
            <p:cNvSpPr/>
            <p:nvPr/>
          </p:nvSpPr>
          <p:spPr>
            <a:xfrm>
              <a:off x="13548" y="4615"/>
              <a:ext cx="5277" cy="1405"/>
            </a:xfrm>
            <a:prstGeom prst="borderCallout2">
              <a:avLst>
                <a:gd name="adj1" fmla="val 41494"/>
                <a:gd name="adj2" fmla="val 185"/>
                <a:gd name="adj3" fmla="val 42562"/>
                <a:gd name="adj4" fmla="val -16656"/>
                <a:gd name="adj5" fmla="val 121494"/>
                <a:gd name="adj6" fmla="val -23956"/>
              </a:avLst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3670" y="4632"/>
              <a:ext cx="5034" cy="140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美式英语</a:t>
              </a:r>
              <a:r>
                <a:rPr lang="en-US" altLang="zh-CN" sz="2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: </a:t>
              </a:r>
              <a:r>
                <a:rPr lang="zh-CN" altLang="en-US" sz="2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apartment</a:t>
              </a:r>
              <a:endParaRPr lang="zh-CN" altLang="en-US" sz="2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r>
                <a:rPr lang="zh-CN" altLang="en-US" sz="2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英式英语</a:t>
              </a:r>
              <a:r>
                <a:rPr lang="en-US" altLang="zh-CN" sz="2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: </a:t>
              </a:r>
              <a:r>
                <a:rPr lang="zh-CN" altLang="en-US" sz="2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flat</a:t>
              </a:r>
              <a:endParaRPr lang="zh-CN" altLang="en-US" sz="2600" b="1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 title=""/>
          <p:cNvSpPr txBox="1"/>
          <p:nvPr/>
        </p:nvSpPr>
        <p:spPr>
          <a:xfrm>
            <a:off x="6047105" y="1561465"/>
            <a:ext cx="118999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three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4857750" y="2102485"/>
            <a:ext cx="12547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first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8769985" y="2095500"/>
            <a:ext cx="19329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second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4174490" y="4175760"/>
            <a:ext cx="15817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sixth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2" name="文本框 21" title=""/>
          <p:cNvSpPr txBox="1"/>
          <p:nvPr/>
        </p:nvSpPr>
        <p:spPr>
          <a:xfrm>
            <a:off x="6198235" y="4737100"/>
            <a:ext cx="12058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three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30732" name="图片 103" title=""/>
          <p:cNvPicPr/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57505" y="48260"/>
            <a:ext cx="4203065" cy="10052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title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710" y="1779270"/>
            <a:ext cx="3440430" cy="1938020"/>
          </a:xfrm>
          <a:prstGeom prst="rect">
            <a:avLst/>
          </a:prstGeom>
        </p:spPr>
      </p:pic>
      <p:pic>
        <p:nvPicPr>
          <p:cNvPr id="3" name="图片 2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rcRect l="50651" t="3834" r="6982" b="38377"/>
          <a:stretch>
            <a:fillRect/>
          </a:stretch>
        </p:blipFill>
        <p:spPr>
          <a:xfrm>
            <a:off x="3971925" y="2873375"/>
            <a:ext cx="860425" cy="857885"/>
          </a:xfrm>
          <a:prstGeom prst="ellipse">
            <a:avLst/>
          </a:prstGeom>
        </p:spPr>
      </p:pic>
      <p:pic>
        <p:nvPicPr>
          <p:cNvPr id="4" name="图片 3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9"/>
          <a:srcRect l="7032" t="8524" r="49750" b="30606"/>
          <a:stretch>
            <a:fillRect/>
          </a:stretch>
        </p:blipFill>
        <p:spPr>
          <a:xfrm>
            <a:off x="10076815" y="742315"/>
            <a:ext cx="871220" cy="859790"/>
          </a:xfrm>
          <a:prstGeom prst="ellipse">
            <a:avLst/>
          </a:prstGeom>
        </p:spPr>
      </p:pic>
      <p:sp>
        <p:nvSpPr>
          <p:cNvPr id="10" name="文本框 9" title=""/>
          <p:cNvSpPr txBox="1"/>
          <p:nvPr/>
        </p:nvSpPr>
        <p:spPr>
          <a:xfrm>
            <a:off x="1089660" y="3939540"/>
            <a:ext cx="2327910" cy="491490"/>
          </a:xfrm>
          <a:prstGeom prst="rect">
            <a:avLst/>
          </a:prstGeom>
          <a:solidFill>
            <a:srgbClr val="13742F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Numerals</a:t>
            </a:r>
            <a:r>
              <a:rPr lang="en-US" altLang="zh-CN" sz="2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数词</a:t>
            </a:r>
            <a:endParaRPr lang="zh-CN" altLang="en-US" sz="2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2"/>
            </p:custDataLst>
          </p:nvPr>
        </p:nvSpPr>
        <p:spPr>
          <a:xfrm>
            <a:off x="238760" y="4734560"/>
            <a:ext cx="1551305" cy="1170305"/>
          </a:xfrm>
          <a:prstGeom prst="rect">
            <a:avLst/>
          </a:prstGeom>
          <a:solidFill>
            <a:srgbClr val="002060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Cardinal </a:t>
            </a:r>
            <a:r>
              <a:rPr lang="en-US" altLang="zh-CN" sz="2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</a:t>
            </a:r>
            <a:r>
              <a:rPr lang="zh-CN" altLang="en-US" sz="2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umbers </a:t>
            </a:r>
            <a:endParaRPr lang="zh-CN" altLang="en-US" sz="26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基数词</a:t>
            </a:r>
            <a:r>
              <a:rPr lang="en-US" altLang="zh-CN" sz="2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endParaRPr lang="en-US" altLang="zh-CN" sz="26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cxnSp>
        <p:nvCxnSpPr>
          <p:cNvPr id="7" name="直接箭头连接符 6" title=""/>
          <p:cNvCxnSpPr/>
          <p:nvPr>
            <p:custDataLst>
              <p:tags r:id="rId13"/>
            </p:custDataLst>
          </p:nvPr>
        </p:nvCxnSpPr>
        <p:spPr>
          <a:xfrm flipH="1">
            <a:off x="955041" y="4431030"/>
            <a:ext cx="337820" cy="345440"/>
          </a:xfrm>
          <a:prstGeom prst="straightConnector1">
            <a:avLst/>
          </a:prstGeom>
          <a:ln w="47625">
            <a:solidFill>
              <a:srgbClr val="22C50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 title=""/>
          <p:cNvCxnSpPr/>
          <p:nvPr>
            <p:custDataLst>
              <p:tags r:id="rId14"/>
            </p:custDataLst>
          </p:nvPr>
        </p:nvCxnSpPr>
        <p:spPr>
          <a:xfrm>
            <a:off x="2835910" y="4431030"/>
            <a:ext cx="441325" cy="355600"/>
          </a:xfrm>
          <a:prstGeom prst="straightConnector1">
            <a:avLst/>
          </a:prstGeom>
          <a:ln w="47625">
            <a:solidFill>
              <a:srgbClr val="22C50C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" name="文本框 8" title=""/>
          <p:cNvSpPr txBox="1"/>
          <p:nvPr>
            <p:custDataLst>
              <p:tags r:id="rId15"/>
            </p:custDataLst>
          </p:nvPr>
        </p:nvSpPr>
        <p:spPr>
          <a:xfrm>
            <a:off x="2357120" y="4751705"/>
            <a:ext cx="1553845" cy="1148080"/>
          </a:xfrm>
          <a:prstGeom prst="rect">
            <a:avLst/>
          </a:prstGeom>
          <a:solidFill>
            <a:srgbClr val="98200F"/>
          </a:solidFill>
          <a:ln w="9525">
            <a:noFill/>
          </a:ln>
        </p:spPr>
        <p:txBody>
          <a:bodyPr wrap="square" anchor="t" anchorCtr="0"/>
          <a:lstStyle/>
          <a:p>
            <a:pPr algn="ctr">
              <a:lnSpc>
                <a:spcPct val="90000"/>
              </a:lnSpc>
            </a:pPr>
            <a:r>
              <a:rPr lang="en-US" altLang="zh-CN" sz="26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Ordinal numbers </a:t>
            </a:r>
            <a:endParaRPr lang="en-US" altLang="zh-CN" sz="2600" b="1">
              <a:solidFill>
                <a:schemeClr val="bg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26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序数词</a:t>
            </a:r>
            <a:endParaRPr lang="zh-CN" altLang="en-US" sz="26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0" name="文本框 39" title=""/>
          <p:cNvSpPr txBox="1"/>
          <p:nvPr>
            <p:custDataLst>
              <p:tags r:id="rId16"/>
            </p:custDataLst>
          </p:nvPr>
        </p:nvSpPr>
        <p:spPr>
          <a:xfrm>
            <a:off x="2849245" y="5909945"/>
            <a:ext cx="6832600" cy="645160"/>
          </a:xfrm>
          <a:prstGeom prst="rect">
            <a:avLst/>
          </a:prstGeom>
          <a:solidFill>
            <a:srgbClr val="13742F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36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Let's learn more about </a:t>
            </a:r>
            <a:r>
              <a:rPr lang="zh-CN" altLang="zh-CN" sz="3600" b="1">
                <a:solidFill>
                  <a:srgbClr val="FFFF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numerals</a:t>
            </a:r>
            <a:r>
              <a:rPr lang="zh-CN" altLang="zh-CN" sz="3600" b="1">
                <a:solidFill>
                  <a:srgbClr val="FFFF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.</a:t>
            </a:r>
            <a:endParaRPr lang="zh-CN" altLang="en-US" sz="3600" b="1">
              <a:solidFill>
                <a:srgbClr val="FFFFFF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  <p:cond evt="onBegin" delay="0">
                          <p:tn val="40"/>
                        </p:cond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  <p:cond evt="onBegin" delay="0">
                          <p:tn val="46"/>
                        </p:cond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  <p:cond evt="onBegin" delay="0">
                          <p:tn val="55"/>
                        </p:cond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  <p:cond evt="onBegin" delay="0">
                          <p:tn val="63"/>
                        </p:cond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  <p:cond evt="onBegin" delay="0">
                          <p:tn val="72"/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10" grpId="0" animBg="1"/>
      <p:bldP spid="5" grpId="0" animBg="1"/>
      <p:bldP spid="9" grpId="0" animBg="1"/>
      <p:bldP spid="18" grpId="1"/>
      <p:bldP spid="22" grpId="1"/>
      <p:bldP spid="19" grpId="1"/>
      <p:bldP spid="20" grpId="1"/>
      <p:bldP spid="21" grpId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矩形 108546" title=""/>
          <p:cNvSpPr/>
          <p:nvPr>
            <p:custDataLst>
              <p:tags r:id="rId3"/>
            </p:custDataLst>
          </p:nvPr>
        </p:nvSpPr>
        <p:spPr>
          <a:xfrm>
            <a:off x="4511675" y="736600"/>
            <a:ext cx="6391275" cy="5332413"/>
          </a:xfrm>
          <a:prstGeom prst="rect">
            <a:avLst/>
          </a:prstGeom>
          <a:pattFill prst="dotGrid">
            <a:fgClr>
              <a:srgbClr val="006600"/>
            </a:fgClr>
            <a:bgClr>
              <a:srgbClr val="FFFFFF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/>
          <a:lstStyle/>
          <a:p>
            <a:pPr algn="ctr"/>
            <a:endParaRPr lang="zh-CN" altLang="en-US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文本框 108548" title=""/>
          <p:cNvSpPr txBox="1"/>
          <p:nvPr>
            <p:custDataLst>
              <p:tags r:id="rId4"/>
            </p:custDataLst>
          </p:nvPr>
        </p:nvSpPr>
        <p:spPr>
          <a:xfrm>
            <a:off x="6953250" y="979488"/>
            <a:ext cx="1800225" cy="189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117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17</a:t>
            </a:r>
            <a:endParaRPr kumimoji="0" lang="en-US" altLang="zh-CN" sz="11700" b="1" kern="1200" cap="none" spc="0" normalizeH="0" baseline="0" noProof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08549" title=""/>
          <p:cNvSpPr txBox="1"/>
          <p:nvPr>
            <p:custDataLst>
              <p:tags r:id="rId5"/>
            </p:custDataLst>
          </p:nvPr>
        </p:nvSpPr>
        <p:spPr>
          <a:xfrm>
            <a:off x="4656138" y="3932238"/>
            <a:ext cx="1800225" cy="1892300"/>
          </a:xfrm>
          <a:prstGeom prst="rect">
            <a:avLst/>
          </a:prstGeom>
          <a:solidFill>
            <a:srgbClr val="4FDCFF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15</a:t>
            </a:r>
            <a:endParaRPr lang="en-US" altLang="zh-CN" sz="117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文本框 108550" title=""/>
          <p:cNvSpPr txBox="1"/>
          <p:nvPr>
            <p:custDataLst>
              <p:tags r:id="rId6"/>
            </p:custDataLst>
          </p:nvPr>
        </p:nvSpPr>
        <p:spPr>
          <a:xfrm>
            <a:off x="7896225" y="3860800"/>
            <a:ext cx="1800225" cy="1892300"/>
          </a:xfrm>
          <a:prstGeom prst="rect">
            <a:avLst/>
          </a:prstGeom>
          <a:solidFill>
            <a:srgbClr val="4FDCFF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14</a:t>
            </a:r>
            <a:endParaRPr lang="en-US" altLang="zh-CN" sz="117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4" name="文本框 108551" title=""/>
          <p:cNvSpPr txBox="1"/>
          <p:nvPr>
            <p:custDataLst>
              <p:tags r:id="rId7"/>
            </p:custDataLst>
          </p:nvPr>
        </p:nvSpPr>
        <p:spPr>
          <a:xfrm>
            <a:off x="6024563" y="4024313"/>
            <a:ext cx="1798638" cy="189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117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10</a:t>
            </a:r>
            <a:endParaRPr kumimoji="0" lang="en-US" altLang="zh-CN" sz="11700" b="1" kern="1200" cap="none" spc="0" normalizeH="0" baseline="0" noProof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08552" title=""/>
          <p:cNvSpPr txBox="1"/>
          <p:nvPr>
            <p:custDataLst>
              <p:tags r:id="rId8"/>
            </p:custDataLst>
          </p:nvPr>
        </p:nvSpPr>
        <p:spPr>
          <a:xfrm>
            <a:off x="8975725" y="979488"/>
            <a:ext cx="1800225" cy="1892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117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12</a:t>
            </a:r>
            <a:endParaRPr kumimoji="0" lang="en-US" altLang="zh-CN" sz="11700" b="1" kern="1200" cap="none" spc="0" normalizeH="0" baseline="0" noProof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08553" title=""/>
          <p:cNvSpPr txBox="1"/>
          <p:nvPr>
            <p:custDataLst>
              <p:tags r:id="rId9"/>
            </p:custDataLst>
          </p:nvPr>
        </p:nvSpPr>
        <p:spPr>
          <a:xfrm>
            <a:off x="7319963" y="3429000"/>
            <a:ext cx="1800225" cy="1890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117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13</a:t>
            </a:r>
            <a:endParaRPr kumimoji="0" lang="en-US" altLang="zh-CN" sz="11700" b="1" kern="1200" cap="none" spc="0" normalizeH="0" baseline="0" noProof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08555" title=""/>
          <p:cNvSpPr txBox="1"/>
          <p:nvPr>
            <p:custDataLst>
              <p:tags r:id="rId10"/>
            </p:custDataLst>
          </p:nvPr>
        </p:nvSpPr>
        <p:spPr>
          <a:xfrm>
            <a:off x="8891588" y="2800350"/>
            <a:ext cx="1800225" cy="18907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altLang="zh-CN" sz="11700" b="1" kern="1200" cap="none" spc="0" normalizeH="0" baseline="0" noProof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19</a:t>
            </a:r>
            <a:endParaRPr kumimoji="0" lang="en-US" altLang="zh-CN" sz="11700" b="1" kern="1200" cap="none" spc="0" normalizeH="0" baseline="0" noProof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08556" title=""/>
          <p:cNvSpPr txBox="1"/>
          <p:nvPr>
            <p:custDataLst>
              <p:tags r:id="rId11"/>
            </p:custDataLst>
          </p:nvPr>
        </p:nvSpPr>
        <p:spPr>
          <a:xfrm>
            <a:off x="8040688" y="836613"/>
            <a:ext cx="1798637" cy="1890712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22</a:t>
            </a:r>
            <a:endParaRPr lang="en-US" altLang="zh-CN" sz="117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9" name="文本框 108557" title=""/>
          <p:cNvSpPr txBox="1"/>
          <p:nvPr>
            <p:custDataLst>
              <p:tags r:id="rId12"/>
            </p:custDataLst>
          </p:nvPr>
        </p:nvSpPr>
        <p:spPr>
          <a:xfrm>
            <a:off x="7607300" y="2060575"/>
            <a:ext cx="1800225" cy="189230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21  </a:t>
            </a:r>
            <a:endParaRPr lang="en-US" altLang="zh-CN" sz="117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0" name="文本框 108558" title=""/>
          <p:cNvSpPr txBox="1"/>
          <p:nvPr>
            <p:custDataLst>
              <p:tags r:id="rId13"/>
            </p:custDataLst>
          </p:nvPr>
        </p:nvSpPr>
        <p:spPr>
          <a:xfrm>
            <a:off x="5726113" y="1514475"/>
            <a:ext cx="1800225" cy="1892300"/>
          </a:xfrm>
          <a:prstGeom prst="rect">
            <a:avLst/>
          </a:prstGeom>
          <a:solidFill>
            <a:srgbClr val="4FDCFF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29</a:t>
            </a:r>
            <a:endParaRPr lang="en-US" altLang="zh-CN" sz="117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1" name="文本框 108559" title=""/>
          <p:cNvSpPr txBox="1"/>
          <p:nvPr>
            <p:custDataLst>
              <p:tags r:id="rId14"/>
            </p:custDataLst>
          </p:nvPr>
        </p:nvSpPr>
        <p:spPr>
          <a:xfrm>
            <a:off x="5592763" y="1773238"/>
            <a:ext cx="1668462" cy="1890712"/>
          </a:xfrm>
          <a:prstGeom prst="rect">
            <a:avLst/>
          </a:prstGeom>
          <a:solidFill>
            <a:srgbClr val="E975F7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30</a:t>
            </a:r>
            <a:endParaRPr lang="en-US" altLang="zh-CN" sz="117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2" name="文本框 108560" title=""/>
          <p:cNvSpPr txBox="1"/>
          <p:nvPr>
            <p:custDataLst>
              <p:tags r:id="rId15"/>
            </p:custDataLst>
          </p:nvPr>
        </p:nvSpPr>
        <p:spPr>
          <a:xfrm>
            <a:off x="8651875" y="3406775"/>
            <a:ext cx="1800225" cy="189230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31</a:t>
            </a:r>
            <a:endParaRPr lang="en-US" altLang="zh-CN" sz="117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3" name="文本框 108561" title=""/>
          <p:cNvSpPr txBox="1"/>
          <p:nvPr>
            <p:custDataLst>
              <p:tags r:id="rId16"/>
            </p:custDataLst>
          </p:nvPr>
        </p:nvSpPr>
        <p:spPr>
          <a:xfrm>
            <a:off x="5016500" y="908050"/>
            <a:ext cx="1798638" cy="189230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/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19</a:t>
            </a:r>
            <a:endParaRPr lang="en-US" altLang="zh-CN" sz="117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4" name="文本框 108562" title=""/>
          <p:cNvSpPr txBox="1"/>
          <p:nvPr>
            <p:custDataLst>
              <p:tags r:id="rId17"/>
            </p:custDataLst>
          </p:nvPr>
        </p:nvSpPr>
        <p:spPr>
          <a:xfrm>
            <a:off x="5153025" y="2924175"/>
            <a:ext cx="1800225" cy="1892300"/>
          </a:xfrm>
          <a:prstGeom prst="rect">
            <a:avLst/>
          </a:prstGeom>
          <a:solidFill>
            <a:srgbClr val="E975F7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26</a:t>
            </a:r>
            <a:r>
              <a:rPr lang="en-US" altLang="zh-CN" sz="11700" b="1" baseline="30000">
                <a:latin typeface="Times New Roman" panose="02020603050405020304" pitchFamily="18" charset="0"/>
                <a:ea typeface="黑体" panose="02010609060101010101" charset="-122"/>
              </a:rPr>
              <a:t>    </a:t>
            </a:r>
            <a:r>
              <a:rPr lang="en-US" altLang="zh-CN" sz="11700" b="1">
                <a:latin typeface="Times New Roman" panose="02020603050405020304" pitchFamily="18" charset="0"/>
                <a:ea typeface="黑体" panose="02010609060101010101" charset="-122"/>
              </a:rPr>
              <a:t> </a:t>
            </a:r>
            <a:endParaRPr lang="en-US" altLang="zh-CN" sz="117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pic>
        <p:nvPicPr>
          <p:cNvPr id="21521" name="图片 1" title="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1588" y="755650"/>
            <a:ext cx="2266950" cy="1227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2" name="图片 25" title="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82663" y="2255838"/>
            <a:ext cx="2905125" cy="714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23" name="文本框 1" title=""/>
          <p:cNvSpPr txBox="1"/>
          <p:nvPr/>
        </p:nvSpPr>
        <p:spPr>
          <a:xfrm>
            <a:off x="479425" y="3171825"/>
            <a:ext cx="4156075" cy="9763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(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Cardinal Numbers</a:t>
            </a:r>
            <a:r>
              <a:rPr lang="en-US" altLang="zh-CN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+ Ordinal Numbers)</a:t>
            </a:r>
            <a:r>
              <a:rPr lang="zh-CN" altLang="en-US" sz="32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endParaRPr lang="zh-CN" altLang="en-US" sz="3200" b="1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  <p:custDataLst>
      <p:tags r:id="rId2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796" name="组合 4" title=""/>
          <p:cNvGrpSpPr/>
          <p:nvPr/>
        </p:nvGrpSpPr>
        <p:grpSpPr>
          <a:xfrm>
            <a:off x="102235" y="5943002"/>
            <a:ext cx="1402674" cy="522288"/>
            <a:chOff x="12378" y="403"/>
            <a:chExt cx="1828" cy="821"/>
          </a:xfrm>
        </p:grpSpPr>
        <p:sp>
          <p:nvSpPr>
            <p:cNvPr id="33797" name="等腰三角形 4"/>
            <p:cNvSpPr/>
            <p:nvPr>
              <p:custDataLst>
                <p:tags r:id="rId3"/>
              </p:custDataLst>
            </p:nvPr>
          </p:nvSpPr>
          <p:spPr>
            <a:xfrm rot="2940000">
              <a:off x="13528" y="491"/>
              <a:ext cx="531" cy="451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2700">
              <a:noFill/>
            </a:ln>
          </p:spPr>
          <p:txBody>
            <a:bodyPr rot="10800000" vert="eaVert" anchor="ctr" anchorCtr="0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8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2378" y="403"/>
              <a:ext cx="122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P12</a:t>
              </a:r>
              <a:endPara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799" name="文本框 2"/>
            <p:cNvSpPr txBox="1"/>
            <p:nvPr>
              <p:custDataLst>
                <p:tags r:id="rId5"/>
              </p:custDataLst>
            </p:nvPr>
          </p:nvSpPr>
          <p:spPr>
            <a:xfrm>
              <a:off x="13247" y="403"/>
              <a:ext cx="959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B1</a:t>
              </a:r>
              <a:endPara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" name="组合 5" title=""/>
          <p:cNvGrpSpPr/>
          <p:nvPr/>
        </p:nvGrpSpPr>
        <p:grpSpPr>
          <a:xfrm>
            <a:off x="273050" y="555625"/>
            <a:ext cx="593090" cy="460375"/>
            <a:chOff x="371" y="635"/>
            <a:chExt cx="934" cy="725"/>
          </a:xfrm>
        </p:grpSpPr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407" y="635"/>
              <a:ext cx="698" cy="7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5pPr>
            </a:lstStyle>
            <a:p>
              <a:pPr lvl="0" algn="ctr" eaLnBrk="1" fontAlgn="base" hangingPunct="1"/>
              <a:endParaRPr lang="en-US" altLang="zh-CN" sz="2200" b="1" strike="noStrike" noProof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371" y="635"/>
              <a:ext cx="934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200" b="1">
                  <a:solidFill>
                    <a:schemeClr val="bg1"/>
                  </a:solidFill>
                  <a:latin typeface="Times New Roman" panose="02020603050405020304" pitchFamily="18" charset="0"/>
                  <a:sym typeface="+mn-ea"/>
                </a:rPr>
                <a:t>B1</a:t>
              </a:r>
              <a:endPara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3" name="图片 2" title="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83210" y="1899920"/>
            <a:ext cx="11502390" cy="2938780"/>
          </a:xfrm>
          <a:prstGeom prst="rect">
            <a:avLst/>
          </a:prstGeom>
        </p:spPr>
      </p:pic>
      <p:sp>
        <p:nvSpPr>
          <p:cNvPr id="7" name="文本框 6" title=""/>
          <p:cNvSpPr txBox="1"/>
          <p:nvPr/>
        </p:nvSpPr>
        <p:spPr>
          <a:xfrm>
            <a:off x="736600" y="452755"/>
            <a:ext cx="10964545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 is doing a test on ordinal numbers. Look at the numbers below and write the</a:t>
            </a:r>
            <a:r>
              <a:rPr lang="en-US" altLang="zh-CN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numbers out in words.</a:t>
            </a:r>
            <a:endParaRPr lang="zh-CN" altLang="en-US" sz="3400" b="1">
              <a:solidFill>
                <a:srgbClr val="0030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207770" y="1910080"/>
            <a:ext cx="10553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 eaLnBrk="0" hangingPunct="0">
              <a:buClrTx/>
              <a:buSzTx/>
              <a:buFont typeface="Arial" panose="020b0604020202020204" pitchFamily="34" charset="0"/>
              <a:buNone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first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3917315" y="1920240"/>
            <a:ext cx="13023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sixth 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917315" y="2431415"/>
            <a:ext cx="203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3917315" y="2942590"/>
            <a:ext cx="1778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eighth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4044315" y="4044315"/>
            <a:ext cx="152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6608445" y="2472055"/>
            <a:ext cx="279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fourteenth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 title=""/>
          <p:cNvSpPr txBox="1"/>
          <p:nvPr/>
        </p:nvSpPr>
        <p:spPr>
          <a:xfrm>
            <a:off x="6608445" y="2997200"/>
            <a:ext cx="279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nineteenth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 title=""/>
          <p:cNvSpPr txBox="1"/>
          <p:nvPr/>
        </p:nvSpPr>
        <p:spPr>
          <a:xfrm>
            <a:off x="9812020" y="1941830"/>
            <a:ext cx="247523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twenty-second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 title=""/>
          <p:cNvSpPr txBox="1"/>
          <p:nvPr/>
        </p:nvSpPr>
        <p:spPr>
          <a:xfrm>
            <a:off x="9853295" y="245745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thirtieth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9834880" y="3493770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ninetieth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 title=""/>
          <p:cNvSpPr txBox="1"/>
          <p:nvPr/>
        </p:nvSpPr>
        <p:spPr>
          <a:xfrm>
            <a:off x="9968230" y="4020185"/>
            <a:ext cx="28809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one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hundredth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  <p:bldP spid="17" grpId="0"/>
      <p:bldP spid="19" grpId="0"/>
      <p:bldP spid="20" grpId="0"/>
      <p:bldP spid="21" grpId="0"/>
      <p:bldP spid="2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3796" name="组合 4" title=""/>
          <p:cNvGrpSpPr/>
          <p:nvPr/>
        </p:nvGrpSpPr>
        <p:grpSpPr>
          <a:xfrm>
            <a:off x="123825" y="5993802"/>
            <a:ext cx="1402674" cy="522288"/>
            <a:chOff x="12378" y="403"/>
            <a:chExt cx="1828" cy="821"/>
          </a:xfrm>
        </p:grpSpPr>
        <p:sp>
          <p:nvSpPr>
            <p:cNvPr id="33797" name="等腰三角形 4"/>
            <p:cNvSpPr/>
            <p:nvPr>
              <p:custDataLst>
                <p:tags r:id="rId3"/>
              </p:custDataLst>
            </p:nvPr>
          </p:nvSpPr>
          <p:spPr>
            <a:xfrm rot="2940000">
              <a:off x="13528" y="491"/>
              <a:ext cx="531" cy="451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12700">
              <a:noFill/>
            </a:ln>
          </p:spPr>
          <p:txBody>
            <a:bodyPr rot="10800000" vert="eaVert" anchor="ctr" anchorCtr="0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3798" name="文本框 1"/>
            <p:cNvSpPr txBox="1"/>
            <p:nvPr>
              <p:custDataLst>
                <p:tags r:id="rId4"/>
              </p:custDataLst>
            </p:nvPr>
          </p:nvSpPr>
          <p:spPr>
            <a:xfrm>
              <a:off x="12378" y="403"/>
              <a:ext cx="1223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P12</a:t>
              </a:r>
              <a:endPara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33799" name="文本框 2"/>
            <p:cNvSpPr txBox="1"/>
            <p:nvPr>
              <p:custDataLst>
                <p:tags r:id="rId5"/>
              </p:custDataLst>
            </p:nvPr>
          </p:nvSpPr>
          <p:spPr>
            <a:xfrm>
              <a:off x="13247" y="403"/>
              <a:ext cx="959" cy="8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0070C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宋体" panose="02010600030101010101" pitchFamily="2" charset="-122"/>
                </a:rPr>
                <a:t>B2</a:t>
              </a:r>
              <a:endPara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6" name="组合 5" title=""/>
          <p:cNvGrpSpPr/>
          <p:nvPr/>
        </p:nvGrpSpPr>
        <p:grpSpPr>
          <a:xfrm>
            <a:off x="225425" y="281305"/>
            <a:ext cx="593090" cy="460375"/>
            <a:chOff x="355" y="635"/>
            <a:chExt cx="934" cy="725"/>
          </a:xfrm>
        </p:grpSpPr>
        <p:sp>
          <p:nvSpPr>
            <p:cNvPr id="13" name="椭圆 12"/>
            <p:cNvSpPr/>
            <p:nvPr>
              <p:custDataLst>
                <p:tags r:id="rId6"/>
              </p:custDataLst>
            </p:nvPr>
          </p:nvSpPr>
          <p:spPr>
            <a:xfrm>
              <a:off x="407" y="635"/>
              <a:ext cx="698" cy="7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微软雅黑"/>
                  <a:cs typeface="+mn-cs"/>
                </a:defRPr>
              </a:lvl5pPr>
            </a:lstStyle>
            <a:p>
              <a:pPr lvl="0" algn="ctr" eaLnBrk="1" fontAlgn="base" hangingPunct="1"/>
              <a:endParaRPr lang="en-US" altLang="zh-CN" sz="2200" b="1" strike="noStrike" noProof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355" y="635"/>
              <a:ext cx="934" cy="6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200" b="1">
                  <a:solidFill>
                    <a:schemeClr val="bg1"/>
                  </a:solidFill>
                  <a:latin typeface="Times New Roman" panose="02020603050405020304" pitchFamily="18" charset="0"/>
                  <a:sym typeface="+mn-ea"/>
                </a:rPr>
                <a:t>B2</a:t>
              </a:r>
              <a:endParaRPr lang="en-US" altLang="zh-CN" sz="2200" b="1">
                <a:solidFill>
                  <a:schemeClr val="bg1"/>
                </a:solidFill>
                <a:latin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4" name="文本框 3" title=""/>
          <p:cNvSpPr txBox="1"/>
          <p:nvPr>
            <p:custDataLst>
              <p:tags r:id="rId8"/>
            </p:custDataLst>
          </p:nvPr>
        </p:nvSpPr>
        <p:spPr>
          <a:xfrm>
            <a:off x="699135" y="132715"/>
            <a:ext cx="1099058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Simon wants to tell his friends about the three bloggers. Complete his sentences with</a:t>
            </a:r>
            <a:r>
              <a:rPr lang="en-US" altLang="zh-CN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correct ordinal numbers.</a:t>
            </a:r>
            <a:endParaRPr lang="zh-CN" altLang="en-US" sz="3400" b="1">
              <a:solidFill>
                <a:srgbClr val="003088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709295" y="1300480"/>
            <a:ext cx="11175365" cy="4664710"/>
          </a:xfrm>
          <a:prstGeom prst="rect">
            <a:avLst/>
          </a:prstGeom>
          <a:solidFill>
            <a:srgbClr val="FFFFF5"/>
          </a:solidFill>
        </p:spPr>
        <p:txBody>
          <a:bodyPr wrap="square" rtlCol="0" anchor="t">
            <a:noAutofit/>
          </a:bodyPr>
          <a:lstStyle/>
          <a:p>
            <a:pPr marL="252095" indent="-252095"/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1 Li Mengtian lives in a building with 22 floors. Her home is on the top floor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_________________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floor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Her family always eat </a:t>
            </a:r>
            <a:r>
              <a:rPr lang="zh-CN" altLang="en-US" sz="3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yuanxiao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on the Lantern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Festival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__________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day of the first month in the Chinese lunar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calendar.</a:t>
            </a:r>
            <a:endParaRPr lang="zh-C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/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2 Neil is a Grade 7 student. He is in the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grade. He is usually the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__________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to get up in his family because he likes jogging in the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morning. His mum is the second one, right after Neil.</a:t>
            </a:r>
            <a:endParaRPr lang="zh-C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/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3 Femi's birthday is in March, the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month of the year. Today is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_____________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birthday. He is 13 years old now.</a:t>
            </a:r>
            <a:endParaRPr lang="zh-C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3366135" y="1690370"/>
            <a:ext cx="355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twenty-second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7596505" y="2127885"/>
            <a:ext cx="2540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fifteenth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7472680" y="3029585"/>
            <a:ext cx="2032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3446145" y="3510280"/>
            <a:ext cx="152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6620510" y="4900295"/>
            <a:ext cx="152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3203575" y="5363210"/>
            <a:ext cx="279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thirteenth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3" name="文本框 99" title=""/>
          <p:cNvSpPr txBox="1"/>
          <p:nvPr>
            <p:custDataLst>
              <p:tags r:id="rId3"/>
            </p:custDataLst>
          </p:nvPr>
        </p:nvSpPr>
        <p:spPr>
          <a:xfrm>
            <a:off x="219075" y="998855"/>
            <a:ext cx="11858625" cy="5077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 eaLnBrk="0" hangingPunct="0"/>
            <a:r>
              <a:rPr lang="zh-CN" altLang="zh-CN" sz="3600" b="1">
                <a:solidFill>
                  <a:srgbClr val="003088"/>
                </a:solidFill>
                <a:latin typeface="黑体" panose="02010609060101010101" charset="-122"/>
                <a:ea typeface="黑体" panose="02010609060101010101" charset="-122"/>
              </a:rPr>
              <a:t>用括号中所给提示填空。</a:t>
            </a:r>
            <a:endParaRPr lang="zh-CN" altLang="zh-CN" sz="3600" b="1">
              <a:solidFill>
                <a:srgbClr val="003088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457200" indent="-457200" eaLnBrk="0" hangingPunct="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1. My uncle lives in a town _______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(15)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kilometers from Yangzhou. 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[2023 </a:t>
            </a: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扬州市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]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eaLnBrk="0" hangingPunct="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2. This piece of music is so beautiful that I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'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d like to listen to it a _______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sym typeface="+mn-ea"/>
              </a:rPr>
              <a:t>(two)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time.  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[2023 </a:t>
            </a:r>
            <a:r>
              <a:rPr lang="zh-CN" altLang="en-US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兰州市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]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 eaLnBrk="0" hangingPunct="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3. Jiang Shumei, born in 1937, spent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度过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 most of her time working in a factory. In 1996, she learned her ________ (one) Chinese character 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</a:rPr>
              <a:t>汉字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</a:rPr>
              <a:t>. Sixteen years later, she started to write down so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me of her own </a:t>
            </a:r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stories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[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2024 </a:t>
            </a:r>
            <a:r>
              <a:rPr lang="en-US" altLang="zh-CN" sz="2800" b="1">
                <a:solidFill>
                  <a:srgbClr val="0070C0"/>
                </a:solidFill>
                <a:latin typeface="黑体" panose="02010609060101010101" charset="-122"/>
                <a:ea typeface="黑体" panose="02010609060101010101" charset="-122"/>
              </a:rPr>
              <a:t>南充市</a:t>
            </a:r>
            <a:r>
              <a:rPr lang="en-US" altLang="zh-CN" sz="2800" b="1">
                <a:solidFill>
                  <a:srgbClr val="0070C0"/>
                </a:solidFill>
                <a:latin typeface="Times New Roman" panose="02020603050405020304" pitchFamily="18" charset="0"/>
                <a:sym typeface="+mn-ea"/>
              </a:rPr>
              <a:t>]</a:t>
            </a:r>
            <a:endParaRPr lang="en-US" altLang="zh-CN" sz="2800" b="1">
              <a:solidFill>
                <a:srgbClr val="0070C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4"/>
            </p:custDataLst>
          </p:nvPr>
        </p:nvSpPr>
        <p:spPr>
          <a:xfrm>
            <a:off x="5672773" y="1540193"/>
            <a:ext cx="1430337" cy="646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fifteen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1556385" y="3177858"/>
            <a:ext cx="1778000" cy="644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second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2531" name="图片 1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rcRect t="45355" b="18771"/>
          <a:stretch>
            <a:fillRect/>
          </a:stretch>
        </p:blipFill>
        <p:spPr>
          <a:xfrm>
            <a:off x="4687570" y="179070"/>
            <a:ext cx="2870200" cy="7791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 title=""/>
          <p:cNvSpPr txBox="1"/>
          <p:nvPr/>
        </p:nvSpPr>
        <p:spPr>
          <a:xfrm>
            <a:off x="9964420" y="4266565"/>
            <a:ext cx="1524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图片 1" title=""/>
          <p:cNvPicPr>
            <a:picLocks noChangeAspect="1"/>
          </p:cNvPicPr>
          <p:nvPr/>
        </p:nvPicPr>
        <p:blipFill>
          <a:blip r:embed="rId3"/>
          <a:srcRect t="23672" b="23247"/>
          <a:stretch>
            <a:fillRect/>
          </a:stretch>
        </p:blipFill>
        <p:spPr>
          <a:xfrm>
            <a:off x="839788" y="260350"/>
            <a:ext cx="3833812" cy="755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文本框 11" title=""/>
          <p:cNvSpPr txBox="1"/>
          <p:nvPr>
            <p:custDataLst>
              <p:tags r:id="rId4"/>
            </p:custDataLst>
          </p:nvPr>
        </p:nvSpPr>
        <p:spPr>
          <a:xfrm>
            <a:off x="695325" y="1557338"/>
            <a:ext cx="4895850" cy="549275"/>
          </a:xfrm>
          <a:prstGeom prst="rect">
            <a:avLst/>
          </a:prstGeom>
          <a:solidFill>
            <a:srgbClr val="0070C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基数词表示</a:t>
            </a:r>
            <a:r>
              <a:rPr lang="en-US" altLang="zh-CN" sz="3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数目的多少</a:t>
            </a:r>
            <a:r>
              <a:rPr lang="zh-CN" altLang="en-US" sz="3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。</a:t>
            </a:r>
            <a:endParaRPr lang="zh-CN" altLang="en-US" sz="3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5"/>
            </p:custDataLst>
          </p:nvPr>
        </p:nvSpPr>
        <p:spPr>
          <a:xfrm>
            <a:off x="695325" y="4581525"/>
            <a:ext cx="4824413" cy="549275"/>
          </a:xfrm>
          <a:prstGeom prst="rect">
            <a:avLst/>
          </a:prstGeom>
          <a:solidFill>
            <a:srgbClr val="7030A0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3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序数词表示</a:t>
            </a:r>
            <a:r>
              <a:rPr lang="en-US" altLang="zh-CN" sz="3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顺序的先后</a:t>
            </a:r>
            <a:r>
              <a:rPr lang="zh-CN" altLang="en-US" sz="3000" b="1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宋体" panose="02010600030101010101" pitchFamily="2" charset="-122"/>
              </a:rPr>
              <a:t>。</a:t>
            </a:r>
            <a:endParaRPr lang="zh-CN" altLang="en-US" sz="3000" b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宋体" panose="02010600030101010101" pitchFamily="2" charset="-122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6"/>
          <a:srcRect l="3083" t="16085" r="1083" b="8508"/>
          <a:stretch>
            <a:fillRect/>
          </a:stretch>
        </p:blipFill>
        <p:spPr>
          <a:xfrm>
            <a:off x="5375910" y="3789678"/>
            <a:ext cx="6522717" cy="2694942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250" h="7126">
                <a:moveTo>
                  <a:pt x="5400" y="0"/>
                </a:moveTo>
                <a:lnTo>
                  <a:pt x="6992" y="152"/>
                </a:lnTo>
                <a:lnTo>
                  <a:pt x="7669" y="50"/>
                </a:lnTo>
                <a:lnTo>
                  <a:pt x="8414" y="203"/>
                </a:lnTo>
                <a:lnTo>
                  <a:pt x="9463" y="50"/>
                </a:lnTo>
                <a:lnTo>
                  <a:pt x="10665" y="321"/>
                </a:lnTo>
                <a:lnTo>
                  <a:pt x="11444" y="50"/>
                </a:lnTo>
                <a:lnTo>
                  <a:pt x="12849" y="355"/>
                </a:lnTo>
                <a:lnTo>
                  <a:pt x="14118" y="271"/>
                </a:lnTo>
                <a:lnTo>
                  <a:pt x="14812" y="761"/>
                </a:lnTo>
                <a:lnTo>
                  <a:pt x="15286" y="1083"/>
                </a:lnTo>
                <a:lnTo>
                  <a:pt x="15794" y="1388"/>
                </a:lnTo>
                <a:lnTo>
                  <a:pt x="16014" y="2403"/>
                </a:lnTo>
                <a:lnTo>
                  <a:pt x="16133" y="2911"/>
                </a:lnTo>
                <a:lnTo>
                  <a:pt x="16556" y="3267"/>
                </a:lnTo>
                <a:lnTo>
                  <a:pt x="17132" y="4282"/>
                </a:lnTo>
                <a:lnTo>
                  <a:pt x="17250" y="4807"/>
                </a:lnTo>
                <a:lnTo>
                  <a:pt x="17250" y="5586"/>
                </a:lnTo>
                <a:lnTo>
                  <a:pt x="17148" y="6365"/>
                </a:lnTo>
                <a:lnTo>
                  <a:pt x="16911" y="7092"/>
                </a:lnTo>
                <a:lnTo>
                  <a:pt x="51" y="7126"/>
                </a:lnTo>
                <a:lnTo>
                  <a:pt x="34" y="6906"/>
                </a:lnTo>
                <a:lnTo>
                  <a:pt x="68" y="6957"/>
                </a:lnTo>
                <a:lnTo>
                  <a:pt x="51" y="6805"/>
                </a:lnTo>
                <a:lnTo>
                  <a:pt x="34" y="6703"/>
                </a:lnTo>
                <a:lnTo>
                  <a:pt x="0" y="6602"/>
                </a:lnTo>
                <a:lnTo>
                  <a:pt x="525" y="5400"/>
                </a:lnTo>
                <a:lnTo>
                  <a:pt x="1389" y="5095"/>
                </a:lnTo>
                <a:lnTo>
                  <a:pt x="1490" y="4164"/>
                </a:lnTo>
                <a:lnTo>
                  <a:pt x="1067" y="2539"/>
                </a:lnTo>
                <a:lnTo>
                  <a:pt x="1490" y="1760"/>
                </a:lnTo>
                <a:lnTo>
                  <a:pt x="1727" y="846"/>
                </a:lnTo>
                <a:lnTo>
                  <a:pt x="2455" y="186"/>
                </a:lnTo>
                <a:lnTo>
                  <a:pt x="4046" y="101"/>
                </a:lnTo>
                <a:lnTo>
                  <a:pt x="4706" y="287"/>
                </a:lnTo>
                <a:lnTo>
                  <a:pt x="5400" y="0"/>
                </a:lnTo>
                <a:close/>
              </a:path>
            </a:pathLst>
          </a:custGeom>
          <a:noFill/>
          <a:ln w="9525">
            <a:noFill/>
          </a:ln>
        </p:spPr>
      </p:pic>
      <p:pic>
        <p:nvPicPr>
          <p:cNvPr id="102" name="图片 101" title=""/>
          <p:cNvPicPr/>
          <p:nvPr/>
        </p:nvPicPr>
        <p:blipFill>
          <a:blip r:embed="rId7"/>
          <a:srcRect t="15483"/>
          <a:stretch>
            <a:fillRect/>
          </a:stretch>
        </p:blipFill>
        <p:spPr>
          <a:xfrm>
            <a:off x="5375275" y="327025"/>
            <a:ext cx="6407150" cy="32480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7105" name="图片 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453" y="1165543"/>
            <a:ext cx="6480175" cy="3559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6" name="Text Box 4" title=""/>
          <p:cNvSpPr txBox="1"/>
          <p:nvPr/>
        </p:nvSpPr>
        <p:spPr>
          <a:xfrm>
            <a:off x="5745163" y="5048885"/>
            <a:ext cx="49085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注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: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另附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word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文档，点击此处链接</a:t>
            </a:r>
            <a:endParaRPr lang="zh-CN" altLang="en-US" sz="24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47107" name="图片 1" title="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030" y="4885055"/>
            <a:ext cx="633095" cy="634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2255500" y="102489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矩形 5" title=""/>
          <p:cNvSpPr/>
          <p:nvPr/>
        </p:nvSpPr>
        <p:spPr>
          <a:xfrm>
            <a:off x="1318895" y="1847215"/>
            <a:ext cx="8153400" cy="36175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1. two	 	____________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2. nine	 	____________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3. twelve 		____________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4. forty-eight	____________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5. fifty		____________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46083" name="矩形 6" title=""/>
          <p:cNvSpPr/>
          <p:nvPr/>
        </p:nvSpPr>
        <p:spPr>
          <a:xfrm>
            <a:off x="1376363" y="1038543"/>
            <a:ext cx="6899275" cy="668020"/>
          </a:xfrm>
          <a:prstGeom prst="rect">
            <a:avLst/>
          </a:prstGeom>
          <a:solidFill>
            <a:srgbClr val="FFF3D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algn="l">
              <a:lnSpc>
                <a:spcPts val="4500"/>
              </a:lnSpc>
              <a:buClrTx/>
              <a:buSzTx/>
              <a:buFontTx/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Ⅰ. 写出下列词的序数词形式。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  <p:sp>
        <p:nvSpPr>
          <p:cNvPr id="9" name="矩形 8" title=""/>
          <p:cNvSpPr/>
          <p:nvPr/>
        </p:nvSpPr>
        <p:spPr>
          <a:xfrm>
            <a:off x="4125595" y="1939290"/>
            <a:ext cx="1503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second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0" name="矩形 9" title=""/>
          <p:cNvSpPr/>
          <p:nvPr/>
        </p:nvSpPr>
        <p:spPr>
          <a:xfrm>
            <a:off x="4125595" y="2701290"/>
            <a:ext cx="13385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ninth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1" name="矩形 10" title=""/>
          <p:cNvSpPr/>
          <p:nvPr/>
        </p:nvSpPr>
        <p:spPr>
          <a:xfrm>
            <a:off x="4125595" y="3387090"/>
            <a:ext cx="15544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twelfth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2" name="矩形 11" title=""/>
          <p:cNvSpPr/>
          <p:nvPr/>
        </p:nvSpPr>
        <p:spPr>
          <a:xfrm>
            <a:off x="4125595" y="4036378"/>
            <a:ext cx="3352800" cy="64516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forty-eighth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矩形 12" title=""/>
          <p:cNvSpPr/>
          <p:nvPr/>
        </p:nvSpPr>
        <p:spPr>
          <a:xfrm>
            <a:off x="4125595" y="4758690"/>
            <a:ext cx="1503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fiftieth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  <p:custDataLst>
      <p:tags r:id="rId3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文本框 11" title=""/>
          <p:cNvSpPr txBox="1"/>
          <p:nvPr/>
        </p:nvSpPr>
        <p:spPr>
          <a:xfrm>
            <a:off x="565468" y="1426528"/>
            <a:ext cx="10904537" cy="45227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1. The firefighters saved eight people in the big fire, three men and ______ women. 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57200" indent="-45720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2. The _______ letter of the alphabet 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(</a:t>
            </a:r>
            <a:r>
              <a:rPr lang="en-US" altLang="zh-CN" sz="30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微软雅黑" panose="020b0503020204020204" charset="-122"/>
              </a:rPr>
              <a:t>字母表</a:t>
            </a:r>
            <a:r>
              <a:rPr lang="en-US" altLang="zh-CN" sz="30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)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 is I.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457200" indent="-45720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3.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Mother's Day is on the _______ (two) Sunday of May every year.  </a:t>
            </a:r>
            <a:endParaRPr lang="zh-CN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marL="457200" indent="-457200" eaLnBrk="0" hangingPunct="0"/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4.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— Sir, your room is on the _____ (five) floor of the hotel.</a:t>
            </a:r>
            <a:endParaRPr lang="zh-CN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eaLnBrk="0" hangingPunct="0"/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— I see. Thank you.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4237355" y="1984058"/>
            <a:ext cx="987425" cy="67786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five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5678805" y="3042920"/>
            <a:ext cx="1778000" cy="646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second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6455093" y="4164965"/>
            <a:ext cx="15240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fifth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35" name="文本框 1" title=""/>
          <p:cNvSpPr/>
          <p:nvPr>
            <p:custDataLst>
              <p:tags r:id="rId3"/>
            </p:custDataLst>
          </p:nvPr>
        </p:nvSpPr>
        <p:spPr>
          <a:xfrm>
            <a:off x="655003" y="532765"/>
            <a:ext cx="6096000" cy="668020"/>
          </a:xfrm>
          <a:prstGeom prst="rect">
            <a:avLst/>
          </a:prstGeom>
          <a:solidFill>
            <a:srgbClr val="FFF3D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algn="l">
              <a:lnSpc>
                <a:spcPts val="4500"/>
              </a:lnSpc>
              <a:buClrTx/>
              <a:buSzTx/>
              <a:buFontTx/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II. 根据句意或提示完成句子。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2149793" y="2509203"/>
            <a:ext cx="14271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ninth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3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文本框 1" title=""/>
          <p:cNvSpPr txBox="1"/>
          <p:nvPr/>
        </p:nvSpPr>
        <p:spPr>
          <a:xfrm>
            <a:off x="408305" y="871855"/>
            <a:ext cx="1146492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457200" indent="-457200" eaLnBrk="0" hangingPunct="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1.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娜娜试穿了三双鞋，她喜欢第三双。 </a:t>
            </a:r>
            <a:endParaRPr lang="zh-CN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eaLnBrk="0" hangingPunct="0"/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Nana tried on three pairs of shoes, and she liked </a:t>
            </a:r>
            <a:endParaRPr lang="zh-CN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 eaLnBrk="0" hangingPunct="0"/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 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_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__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__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___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_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__ pair.</a:t>
            </a:r>
            <a:endParaRPr lang="zh-CN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457200" indent="-457200" eaLnBrk="0" hangingPunct="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2.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玛丽的生日是6月6日，她认为6是她的幸运数字。</a:t>
            </a:r>
            <a:endParaRPr lang="zh-CN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457200" indent="-457200" eaLnBrk="0" hangingPunct="0"/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 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 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Mary's birthday is on ______ ____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_____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of June. She thinks ______ is her lucky number.</a:t>
            </a:r>
            <a:endParaRPr lang="zh-CN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457200" indent="-457200" eaLnBrk="0" hangingPunct="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3. 卡拉是她的第一个还是第二个孩子？</a:t>
            </a:r>
            <a:endParaRPr lang="en-US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457200" indent="-457200" eaLnBrk="0" hangingPunct="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   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Is Carla her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_______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 or 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________</a:t>
            </a: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 </a:t>
            </a:r>
            <a:r>
              <a:rPr lang="zh-CN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child?</a:t>
            </a:r>
            <a:endParaRPr lang="zh-CN" altLang="zh-CN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457200" indent="-457200" eaLnBrk="0" hangingPunct="0"/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4. 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这是我的公寓，我住在</a:t>
            </a:r>
            <a:r>
              <a:rPr lang="en-US" altLang="zh-CN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23</a:t>
            </a:r>
            <a:r>
              <a:rPr lang="zh-CN" altLang="en-US" sz="36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层。</a:t>
            </a:r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  <a:p>
            <a:pPr marL="457200" indent="-457200" eaLnBrk="0" hangingPunct="0"/>
            <a:r>
              <a:rPr lang="en-US" altLang="zh-CN" sz="360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</a:t>
            </a:r>
            <a:r>
              <a:rPr lang="zh-CN" altLang="zh-CN" sz="36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This is my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flat</a:t>
            </a:r>
            <a:r>
              <a:rPr lang="zh-CN" altLang="zh-CN" sz="36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. I live on ______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______________ </a:t>
            </a:r>
            <a:r>
              <a:rPr lang="zh-CN" altLang="zh-CN" sz="36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floor.</a:t>
            </a:r>
            <a:endParaRPr lang="zh-CN" altLang="en-US" sz="3600" b="1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3"/>
            </p:custDataLst>
          </p:nvPr>
        </p:nvSpPr>
        <p:spPr>
          <a:xfrm>
            <a:off x="5591175" y="3032443"/>
            <a:ext cx="5334000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sixth/6th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4"/>
            </p:custDataLst>
          </p:nvPr>
        </p:nvSpPr>
        <p:spPr>
          <a:xfrm>
            <a:off x="2295208" y="3617278"/>
            <a:ext cx="14652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six/6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5"/>
            </p:custDataLst>
          </p:nvPr>
        </p:nvSpPr>
        <p:spPr>
          <a:xfrm>
            <a:off x="1127125" y="1951355"/>
            <a:ext cx="3898900" cy="646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third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6630" name="文本框 1" title=""/>
          <p:cNvSpPr/>
          <p:nvPr>
            <p:custDataLst>
              <p:tags r:id="rId6"/>
            </p:custDataLst>
          </p:nvPr>
        </p:nvSpPr>
        <p:spPr>
          <a:xfrm>
            <a:off x="519748" y="171450"/>
            <a:ext cx="10650537" cy="645160"/>
          </a:xfrm>
          <a:prstGeom prst="rect">
            <a:avLst/>
          </a:prstGeom>
          <a:solidFill>
            <a:srgbClr val="FFF3D1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 lvl="0" algn="l">
              <a:lnSpc>
                <a:spcPts val="4500"/>
              </a:lnSpc>
              <a:buClrTx/>
              <a:buSzTx/>
              <a:buFontTx/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III. 根据所给汉语提示，完成下列句子。每空一词。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3719513" y="4689793"/>
            <a:ext cx="11985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first</a:t>
            </a: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5807075" y="4689793"/>
            <a:ext cx="1671638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微软雅黑" panose="020b0503020204020204" charset="-122"/>
              </a:rPr>
              <a:t>second</a:t>
            </a:r>
            <a:endParaRPr lang="zh-CN" altLang="zh-CN" sz="36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微软雅黑" panose="020b0503020204020204" charset="-122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5836920" y="5775325"/>
            <a:ext cx="47231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 anchorCtr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the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twenty-third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" grpId="0"/>
      <p:bldP spid="19" grpId="0"/>
      <p:bldP spid="4" grpId="0"/>
      <p:bldP spid="5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3" name="文本框 3" title=""/>
          <p:cNvSpPr txBox="1"/>
          <p:nvPr/>
        </p:nvSpPr>
        <p:spPr>
          <a:xfrm>
            <a:off x="708025" y="2038350"/>
            <a:ext cx="10776585" cy="3636010"/>
          </a:xfrm>
          <a:prstGeom prst="rect">
            <a:avLst/>
          </a:prstGeom>
          <a:noFill/>
          <a:ln w="9525" cap="flat" cmpd="sng">
            <a:solidFill>
              <a:srgbClr val="146D7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1. Can you use cardinal numbers and ordinal numbers properly?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2. Can you talk with your partner about your home and family, using cardinal numbers?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3. 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Can you </a:t>
            </a:r>
            <a:r>
              <a:rPr lang="en-US" altLang="zh-CN" sz="36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write a short text about your family life, using both cardinal numbers and ordinal numbers?</a:t>
            </a:r>
            <a:endParaRPr lang="en-US" altLang="zh-CN" sz="36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49154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603568"/>
            <a:ext cx="6651625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155" name="图片 5" title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>
            <a:off x="7807008" y="341948"/>
            <a:ext cx="4383087" cy="20304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WordArt 6" title=""/>
          <p:cNvSpPr>
            <a:spLocks noChangeArrowheads="1" noChangeShapeType="1" noTextEdit="1"/>
          </p:cNvSpPr>
          <p:nvPr/>
        </p:nvSpPr>
        <p:spPr bwMode="auto">
          <a:xfrm>
            <a:off x="2271395" y="2073910"/>
            <a:ext cx="7250430" cy="85788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4800" b="1" i="0" u="none" strike="noStrike" kern="1200" cap="none" spc="0" normalizeH="0" baseline="0" noProof="1">
                <a:ln w="9525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rgbClr val="00B0F0"/>
                    </a:gs>
                    <a:gs pos="100000">
                      <a:srgbClr val="7030A0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effectLst/>
                <a:uLnTx/>
                <a:uFillTx/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Cardinal numbers</a:t>
            </a:r>
            <a:endParaRPr kumimoji="0" lang="en-US" altLang="zh-CN" sz="4800" b="1" i="0" u="none" strike="noStrike" kern="1200" cap="none" spc="0" normalizeH="0" baseline="0" noProof="1">
              <a:ln w="9525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rgbClr val="00B0F0"/>
                  </a:gs>
                  <a:gs pos="100000">
                    <a:srgbClr val="7030A0"/>
                  </a:gs>
                </a:gsLst>
                <a:path path="rect">
                  <a:fillToRect l="100000" b="100000"/>
                </a:path>
                <a:tileRect t="-100000" r="-100000"/>
              </a:gradFill>
              <a:effectLst/>
              <a:uLnTx/>
              <a:uFillTx/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3555" name="Picture 4" title="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7445" y="827088"/>
            <a:ext cx="4781550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 title=""/>
          <p:cNvSpPr txBox="1"/>
          <p:nvPr/>
        </p:nvSpPr>
        <p:spPr>
          <a:xfrm>
            <a:off x="1391920" y="3429000"/>
            <a:ext cx="4032250" cy="2306955"/>
          </a:xfrm>
          <a:prstGeom prst="rect">
            <a:avLst/>
          </a:prstGeom>
          <a:solidFill>
            <a:srgbClr val="81FCF2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1. 基数词的概念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2. 基数词的构成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ct val="50000"/>
              </a:spcBef>
              <a:buClrTx/>
              <a:buSzTx/>
              <a:buFont typeface="Arial" panose="020b0604020202020204" pitchFamily="34" charset="0"/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3. 基数词的用法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泪滴形 11" title=""/>
          <p:cNvSpPr/>
          <p:nvPr/>
        </p:nvSpPr>
        <p:spPr>
          <a:xfrm rot="21180000">
            <a:off x="8526145" y="779463"/>
            <a:ext cx="2768600" cy="930275"/>
          </a:xfrm>
          <a:prstGeom prst="teardrop">
            <a:avLst/>
          </a:prstGeom>
          <a:solidFill>
            <a:sysClr val="window" lastClr="FFFFFF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3" name="文本框 2" title=""/>
          <p:cNvSpPr txBox="1"/>
          <p:nvPr/>
        </p:nvSpPr>
        <p:spPr>
          <a:xfrm rot="-480000">
            <a:off x="8654733" y="784225"/>
            <a:ext cx="2513012" cy="922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800">
                <a:solidFill>
                  <a:srgbClr val="000000"/>
                </a:solidFill>
                <a:latin typeface="Matura MT Script Capitals" panose="03020802060602070202" pitchFamily="66" charset="0"/>
                <a:ea typeface="黑体" panose="02010609060101010101" charset="-122"/>
              </a:rPr>
              <a:t>Focus on </a:t>
            </a:r>
            <a:endParaRPr lang="en-US" altLang="zh-CN" sz="2800">
              <a:solidFill>
                <a:srgbClr val="000000"/>
              </a:solidFill>
              <a:latin typeface="Matura MT Script Capitals" panose="03020802060602070202" pitchFamily="66" charset="0"/>
              <a:ea typeface="黑体" panose="02010609060101010101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黑体" panose="02010609060101010101" charset="-122"/>
              </a:rPr>
              <a:t>用法</a:t>
            </a:r>
            <a:endParaRPr lang="en-US" altLang="zh-CN" sz="2800">
              <a:solidFill>
                <a:srgbClr val="000000"/>
              </a:solidFill>
              <a:latin typeface="Matura MT Script Capitals" panose="03020802060602070202" pitchFamily="66" charset="0"/>
              <a:ea typeface="黑体" panose="02010609060101010101" charset="-122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3773" t="6222" r="1838" b="3786"/>
          <a:stretch>
            <a:fillRect/>
          </a:stretch>
        </p:blipFill>
        <p:spPr>
          <a:xfrm>
            <a:off x="5559425" y="3387725"/>
            <a:ext cx="5582920" cy="2524125"/>
          </a:xfrm>
          <a:custGeom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564" h="7940">
                <a:moveTo>
                  <a:pt x="12896" y="0"/>
                </a:moveTo>
                <a:lnTo>
                  <a:pt x="13092" y="0"/>
                </a:lnTo>
                <a:lnTo>
                  <a:pt x="13265" y="0"/>
                </a:lnTo>
                <a:lnTo>
                  <a:pt x="14636" y="829"/>
                </a:lnTo>
                <a:lnTo>
                  <a:pt x="14694" y="945"/>
                </a:lnTo>
                <a:lnTo>
                  <a:pt x="15166" y="2305"/>
                </a:lnTo>
                <a:lnTo>
                  <a:pt x="15201" y="2535"/>
                </a:lnTo>
                <a:lnTo>
                  <a:pt x="15674" y="3549"/>
                </a:lnTo>
                <a:lnTo>
                  <a:pt x="16146" y="4448"/>
                </a:lnTo>
                <a:lnTo>
                  <a:pt x="16330" y="4563"/>
                </a:lnTo>
                <a:lnTo>
                  <a:pt x="17287" y="5704"/>
                </a:lnTo>
                <a:lnTo>
                  <a:pt x="17564" y="6961"/>
                </a:lnTo>
                <a:lnTo>
                  <a:pt x="16791" y="7571"/>
                </a:lnTo>
                <a:lnTo>
                  <a:pt x="16688" y="7664"/>
                </a:lnTo>
                <a:lnTo>
                  <a:pt x="15063" y="7940"/>
                </a:lnTo>
                <a:lnTo>
                  <a:pt x="8367" y="7917"/>
                </a:lnTo>
                <a:lnTo>
                  <a:pt x="6880" y="7940"/>
                </a:lnTo>
                <a:lnTo>
                  <a:pt x="6765" y="7848"/>
                </a:lnTo>
                <a:lnTo>
                  <a:pt x="6373" y="7306"/>
                </a:lnTo>
                <a:lnTo>
                  <a:pt x="5244" y="7318"/>
                </a:lnTo>
                <a:lnTo>
                  <a:pt x="4541" y="7329"/>
                </a:lnTo>
                <a:lnTo>
                  <a:pt x="4126" y="7295"/>
                </a:lnTo>
                <a:lnTo>
                  <a:pt x="3826" y="7226"/>
                </a:lnTo>
                <a:lnTo>
                  <a:pt x="1348" y="7007"/>
                </a:lnTo>
                <a:lnTo>
                  <a:pt x="1199" y="6914"/>
                </a:lnTo>
                <a:lnTo>
                  <a:pt x="0" y="5808"/>
                </a:lnTo>
                <a:lnTo>
                  <a:pt x="438" y="3676"/>
                </a:lnTo>
                <a:lnTo>
                  <a:pt x="1579" y="2132"/>
                </a:lnTo>
                <a:lnTo>
                  <a:pt x="1694" y="2074"/>
                </a:lnTo>
                <a:lnTo>
                  <a:pt x="3596" y="1579"/>
                </a:lnTo>
                <a:lnTo>
                  <a:pt x="3722" y="1556"/>
                </a:lnTo>
                <a:lnTo>
                  <a:pt x="3838" y="1556"/>
                </a:lnTo>
                <a:lnTo>
                  <a:pt x="6408" y="1452"/>
                </a:lnTo>
                <a:lnTo>
                  <a:pt x="6638" y="1452"/>
                </a:lnTo>
                <a:lnTo>
                  <a:pt x="8943" y="1314"/>
                </a:lnTo>
                <a:lnTo>
                  <a:pt x="9128" y="1267"/>
                </a:lnTo>
                <a:lnTo>
                  <a:pt x="9266" y="1267"/>
                </a:lnTo>
                <a:lnTo>
                  <a:pt x="9427" y="1267"/>
                </a:lnTo>
                <a:lnTo>
                  <a:pt x="10764" y="887"/>
                </a:lnTo>
                <a:lnTo>
                  <a:pt x="12285" y="288"/>
                </a:lnTo>
                <a:lnTo>
                  <a:pt x="12896" y="0"/>
                </a:lnTo>
                <a:close/>
              </a:path>
            </a:pathLst>
          </a:custGeom>
          <a:noFill/>
          <a:ln w="9525">
            <a:noFill/>
          </a:ln>
        </p:spPr>
      </p:pic>
    </p:spTree>
    <p:custDataLst>
      <p:tags r:id="rId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 bwMode="auto"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177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9493" y="-270510"/>
            <a:ext cx="5170487" cy="2462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8" name="Text Box 5" title=""/>
          <p:cNvSpPr txBox="1"/>
          <p:nvPr/>
        </p:nvSpPr>
        <p:spPr>
          <a:xfrm>
            <a:off x="1300480" y="2039620"/>
            <a:ext cx="9362440" cy="3136900"/>
          </a:xfrm>
          <a:prstGeom prst="rect">
            <a:avLst/>
          </a:prstGeom>
          <a:noFill/>
          <a:ln w="9525" cap="flat" cmpd="sng">
            <a:solidFill>
              <a:srgbClr val="146D75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 marL="457200" indent="-457200"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1.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Write a short text about your family life, using both cardinal numbers and ordinal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numbers.</a:t>
            </a:r>
            <a:endParaRPr lang="zh-CN" altLang="en-US" sz="3600"/>
          </a:p>
          <a:p>
            <a:pPr marL="457200" indent="-457200"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2. Remember all the new words on pages 11-12.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457200" indent="-457200"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3. Preview </a:t>
            </a:r>
            <a:r>
              <a:rPr lang="en-US" altLang="zh-CN" sz="3600" b="1">
                <a:solidFill>
                  <a:srgbClr val="0070C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Pronunciation</a:t>
            </a:r>
            <a:r>
              <a:rPr lang="en-US" altLang="zh-CN" sz="3600" b="1">
                <a:latin typeface="Times New Roman" panose="02020603050405020304" pitchFamily="18" charset="0"/>
                <a:ea typeface="宋体" panose="02010600030101010101" pitchFamily="2" charset="-122"/>
              </a:rPr>
              <a:t> on page 13.</a:t>
            </a:r>
            <a:endParaRPr lang="en-US" altLang="zh-CN" sz="36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矩形 4" title=""/>
          <p:cNvSpPr/>
          <p:nvPr/>
        </p:nvSpPr>
        <p:spPr>
          <a:xfrm>
            <a:off x="1094740" y="938530"/>
            <a:ext cx="4883150" cy="6096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一、基数词的概念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     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1082040" y="1933893"/>
            <a:ext cx="8788400" cy="1585595"/>
          </a:xfrm>
          <a:prstGeom prst="rect">
            <a:avLst/>
          </a:prstGeom>
          <a:solidFill>
            <a:srgbClr val="F7F7D5"/>
          </a:solidFill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We use cardinal numbers almost every day. We use them to talk about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the numbers of people or thing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.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24580" name="矩形 4" title=""/>
          <p:cNvSpPr/>
          <p:nvPr/>
        </p:nvSpPr>
        <p:spPr>
          <a:xfrm>
            <a:off x="978535" y="3837305"/>
            <a:ext cx="95313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①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Four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students are playing volleyball outside.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②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There are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20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 desks in the classroom.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③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I have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 two 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brothers and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one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 sister.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3"/>
            </p:custDataLst>
          </p:nvPr>
        </p:nvSpPr>
        <p:spPr>
          <a:xfrm rot="21180000">
            <a:off x="5938838" y="370205"/>
            <a:ext cx="2316163" cy="83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noProof="1">
                <a:solidFill>
                  <a:srgbClr val="F26C6A"/>
                </a:solidFill>
                <a:effectLst>
                  <a:outerShdw blurRad="38100" dist="38100" dir="2700000" algn="tl">
                    <a:srgbClr val="000000">
                      <a:alpha val="10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ea"/>
                <a:sym typeface="黑体" panose="02010609060101010101" charset="-122"/>
              </a:rPr>
              <a:t>基</a:t>
            </a:r>
            <a:r>
              <a:rPr lang="zh-CN" altLang="en-US" sz="4800" noProof="1">
                <a:solidFill>
                  <a:srgbClr val="498EC5"/>
                </a:solidFill>
                <a:effectLst>
                  <a:outerShdw blurRad="38100" dist="38100" dir="2700000" algn="tl">
                    <a:srgbClr val="000000">
                      <a:alpha val="10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ea"/>
                <a:sym typeface="黑体" panose="02010609060101010101" charset="-122"/>
              </a:rPr>
              <a:t>数</a:t>
            </a:r>
            <a:r>
              <a:rPr lang="zh-CN" altLang="en-US" sz="4800" noProof="1">
                <a:solidFill>
                  <a:srgbClr val="5EBE6B"/>
                </a:solidFill>
                <a:effectLst>
                  <a:outerShdw blurRad="38100" dist="38100" dir="2700000" algn="tl">
                    <a:srgbClr val="000000">
                      <a:alpha val="100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+mn-ea"/>
                <a:sym typeface="黑体" panose="02010609060101010101" charset="-122"/>
              </a:rPr>
              <a:t>词</a:t>
            </a:r>
            <a:endParaRPr lang="zh-CN" altLang="en-US" sz="4800" noProof="1">
              <a:solidFill>
                <a:srgbClr val="5EBE6B"/>
              </a:solidFill>
              <a:effectLst>
                <a:outerShdw blurRad="38100" dist="38100" dir="2700000" algn="tl">
                  <a:srgbClr val="000000">
                    <a:alpha val="100000"/>
                  </a:srgbClr>
                </a:outerShdw>
              </a:effectLst>
              <a:ea typeface="黑体" panose="02010609060101010101" charset="-122"/>
              <a:sym typeface="黑体" panose="02010609060101010101" charset="-122"/>
            </a:endParaRPr>
          </a:p>
        </p:txBody>
      </p:sp>
      <p:grpSp>
        <p:nvGrpSpPr>
          <p:cNvPr id="14" name="组合 13" title=""/>
          <p:cNvGrpSpPr/>
          <p:nvPr/>
        </p:nvGrpSpPr>
        <p:grpSpPr>
          <a:xfrm>
            <a:off x="6610985" y="1088390"/>
            <a:ext cx="4759960" cy="770251"/>
            <a:chOff x="10560" y="8972"/>
            <a:chExt cx="7496" cy="1213"/>
          </a:xfrm>
        </p:grpSpPr>
        <p:sp>
          <p:nvSpPr>
            <p:cNvPr id="15" name="文本框 14"/>
            <p:cNvSpPr txBox="1"/>
            <p:nvPr>
              <p:custDataLst>
                <p:tags r:id="rId4"/>
              </p:custDataLst>
            </p:nvPr>
          </p:nvSpPr>
          <p:spPr>
            <a:xfrm>
              <a:off x="11879" y="9022"/>
              <a:ext cx="6177" cy="1113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fontAlgn="base"/>
              <a:r>
                <a:rPr lang="zh-CN" altLang="en-US" sz="4000" strike="noStrike" noProof="1">
                  <a:ln w="22225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Times New Roman" panose="02020603050405020304" pitchFamily="18" charset="0"/>
                  <a:ea typeface="黑体" panose="02010609060101010101" charset="-122"/>
                  <a:cs typeface="+mn-ea"/>
                  <a:sym typeface="黑体" panose="02010609060101010101" charset="-122"/>
                </a:rPr>
                <a:t>表示数量的多少</a:t>
              </a:r>
              <a:endParaRPr lang="zh-CN" altLang="en-US" sz="4000" strike="noStrike" noProof="1">
                <a:ln w="22225">
                  <a:solidFill>
                    <a:srgbClr val="000000"/>
                  </a:solidFill>
                </a:ln>
                <a:solidFill>
                  <a:srgbClr val="FFFFFF"/>
                </a:solidFill>
                <a:ea typeface="黑体" panose="02010609060101010101" charset="-122"/>
                <a:sym typeface="黑体" panose="02010609060101010101" charset="-122"/>
              </a:endParaRPr>
            </a:p>
          </p:txBody>
        </p:sp>
        <p:pic>
          <p:nvPicPr>
            <p:cNvPr id="16" name="图片 15" descr="32313535353133383b32313535353130323b7bad5934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560" y="8972"/>
              <a:ext cx="1213" cy="1213"/>
            </a:xfrm>
            <a:prstGeom prst="rect">
              <a:avLst/>
            </a:prstGeom>
          </p:spPr>
        </p:pic>
      </p:grpSp>
    </p:spTree>
    <p:custDataLst>
      <p:tags r:id="rId8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1" name="文本框 1" title=""/>
          <p:cNvSpPr txBox="1"/>
          <p:nvPr/>
        </p:nvSpPr>
        <p:spPr>
          <a:xfrm>
            <a:off x="766763" y="1797050"/>
            <a:ext cx="9588500" cy="59055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0～12为基本单词: 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7892" name="文本框 2" title=""/>
          <p:cNvSpPr txBox="1"/>
          <p:nvPr/>
        </p:nvSpPr>
        <p:spPr>
          <a:xfrm>
            <a:off x="766763" y="2568575"/>
            <a:ext cx="8740775" cy="1087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</a:rPr>
              <a:t>zero   one   two   three   four   five   six   seven   eight   nine   ten   eleven   twelve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7894" name="文本框 7" title=""/>
          <p:cNvSpPr txBox="1"/>
          <p:nvPr/>
        </p:nvSpPr>
        <p:spPr>
          <a:xfrm>
            <a:off x="766763" y="3863975"/>
            <a:ext cx="9588500" cy="588963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13-19为对应的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个位数单词(或变形)后加-teen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: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7895" name="文本框 8" title=""/>
          <p:cNvSpPr txBox="1"/>
          <p:nvPr/>
        </p:nvSpPr>
        <p:spPr>
          <a:xfrm>
            <a:off x="838200" y="4656138"/>
            <a:ext cx="8132763" cy="1087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thir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teen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  four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teen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 fif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teen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 six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teen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seven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teen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eigh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teen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 nine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teen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12294" name="矩形 6" title=""/>
          <p:cNvSpPr/>
          <p:nvPr/>
        </p:nvSpPr>
        <p:spPr>
          <a:xfrm>
            <a:off x="767080" y="765175"/>
            <a:ext cx="4274185" cy="663575"/>
          </a:xfrm>
          <a:prstGeom prst="rect">
            <a:avLst/>
          </a:prstGeom>
          <a:solidFill>
            <a:srgbClr val="FFC000"/>
          </a:solidFill>
          <a:ln w="9525">
            <a:noFill/>
          </a:ln>
        </p:spPr>
        <p:txBody>
          <a:bodyPr anchor="t" anchorCtr="0"/>
          <a:lstStyle/>
          <a:p>
            <a:r>
              <a:rPr lang="zh-CN" altLang="en-US" sz="3600" b="1">
                <a:latin typeface="黑体" panose="02010609060101010101" charset="-122"/>
                <a:ea typeface="黑体" panose="02010609060101010101" charset="-122"/>
              </a:rPr>
              <a:t>二、基数词的构成</a:t>
            </a:r>
            <a:endParaRPr lang="zh-CN" altLang="en-US" sz="36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740" y="302895"/>
            <a:ext cx="6704965" cy="1367790"/>
          </a:xfrm>
          <a:prstGeom prst="rect">
            <a:avLst/>
          </a:prstGeom>
        </p:spPr>
      </p:pic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  <p:cond evt="onBegin" delay="0">
                          <p:tn val="20"/>
                        </p:cond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/>
      <p:bldP spid="37894" grpId="0" animBg="1"/>
      <p:bldP spid="378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0818" name="矩形 290817" title=""/>
          <p:cNvSpPr/>
          <p:nvPr/>
        </p:nvSpPr>
        <p:spPr>
          <a:xfrm>
            <a:off x="552450" y="200025"/>
            <a:ext cx="10607675" cy="588963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20、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30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、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</a:rPr>
              <a:t>... 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90为其对应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</a:rPr>
              <a:t>个位数单词(或变形)后加-ty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: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8915" name="文本框 5" title=""/>
          <p:cNvSpPr txBox="1"/>
          <p:nvPr/>
        </p:nvSpPr>
        <p:spPr>
          <a:xfrm>
            <a:off x="552450" y="812800"/>
            <a:ext cx="8815388" cy="1089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twen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  thir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 for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 fif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 six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seven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ty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eigh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 nine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ty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8917" name="文本框 7" title=""/>
          <p:cNvSpPr txBox="1"/>
          <p:nvPr/>
        </p:nvSpPr>
        <p:spPr>
          <a:xfrm>
            <a:off x="550863" y="1989138"/>
            <a:ext cx="10656887" cy="58928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20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以上的非整十数，十位与个位之间用连字符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"</a:t>
            </a:r>
            <a:r>
              <a:rPr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-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"</a:t>
            </a:r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。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8918" name="文本框 8" title=""/>
          <p:cNvSpPr txBox="1"/>
          <p:nvPr/>
        </p:nvSpPr>
        <p:spPr>
          <a:xfrm>
            <a:off x="552450" y="2608263"/>
            <a:ext cx="6850063" cy="58896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21 </a:t>
            </a: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twenty-one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      	99  </a:t>
            </a:r>
            <a:r>
              <a:rPr lang="en-US" altLang="zh-CN" sz="3600" b="1">
                <a:solidFill>
                  <a:srgbClr val="FF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ninety-nine</a:t>
            </a:r>
            <a:r>
              <a:rPr lang="en-US" altLang="zh-CN" sz="36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en-US" altLang="zh-CN" sz="3600" b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9938" name="文本框 4" title=""/>
          <p:cNvSpPr txBox="1"/>
          <p:nvPr>
            <p:custDataLst>
              <p:tags r:id="rId3"/>
            </p:custDataLst>
          </p:nvPr>
        </p:nvSpPr>
        <p:spPr>
          <a:xfrm>
            <a:off x="551180" y="3282950"/>
            <a:ext cx="10387013" cy="1309688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 b="1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101～999的三位数，</a:t>
            </a:r>
            <a:r>
              <a:rPr lang="zh-CN" altLang="en-US" sz="36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百位数</a:t>
            </a:r>
            <a:r>
              <a:rPr lang="zh-CN" altLang="en-US" sz="3600" b="1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和</a:t>
            </a:r>
            <a:r>
              <a:rPr lang="zh-CN" altLang="en-US" sz="36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十位数</a:t>
            </a:r>
            <a:r>
              <a:rPr lang="en-US" altLang="en-US" sz="3600" b="1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（</a:t>
            </a:r>
            <a:r>
              <a:rPr lang="zh-CN" altLang="en-US" sz="3600" b="1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若无十位数则和个位数</a:t>
            </a:r>
            <a:r>
              <a:rPr lang="en-US" altLang="en-US" sz="3600" b="1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）</a:t>
            </a:r>
            <a:r>
              <a:rPr lang="zh-CN" altLang="en-US" sz="3600" b="1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之间用</a:t>
            </a:r>
            <a:r>
              <a:rPr lang="en-US" altLang="zh-CN" sz="36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and</a:t>
            </a:r>
            <a:r>
              <a:rPr lang="zh-CN" altLang="en-US" sz="3600" b="1" noProof="1">
                <a:latin typeface="Times New Roman" panose="02020603050405020304" pitchFamily="18" charset="0"/>
                <a:ea typeface="黑体" panose="02010609060101010101" charset="-122"/>
                <a:cs typeface="+mn-cs"/>
              </a:rPr>
              <a:t>连接，</a:t>
            </a:r>
            <a:r>
              <a:rPr lang="zh-CN" altLang="en-US" sz="3600" b="1" noProof="1"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百后用</a:t>
            </a:r>
            <a:r>
              <a:rPr lang="zh-CN" altLang="en-US" sz="3600" b="1" noProof="1">
                <a:highlight>
                  <a:srgbClr val="FFFF00"/>
                </a:highlight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单数形式</a:t>
            </a:r>
            <a:r>
              <a:rPr lang="zh-CN" altLang="en-US" sz="3600" b="1" noProof="1"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。</a:t>
            </a:r>
            <a:endParaRPr lang="zh-CN" altLang="en-US" sz="3600" b="1" noProof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graphicFrame>
        <p:nvGraphicFramePr>
          <p:cNvPr id="8" name="表格 7" title=""/>
          <p:cNvGraphicFramePr>
            <a:graphicFrameLocks noGrp="1"/>
          </p:cNvGraphicFramePr>
          <p:nvPr/>
        </p:nvGraphicFramePr>
        <p:xfrm>
          <a:off x="498475" y="4637088"/>
          <a:ext cx="8937625" cy="19833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2074"/>
                <a:gridCol w="7265551"/>
              </a:tblGrid>
              <a:tr h="640183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en-US" altLang="zh-CN" sz="3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7" marB="4572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3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one </a:t>
                      </a:r>
                      <a:r>
                        <a:rPr lang="en-US" altLang="zh-CN" sz="36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hundred</a:t>
                      </a:r>
                      <a:endParaRPr lang="en-US" altLang="zh-CN" sz="36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46" marR="91446" marT="45727" marB="45727">
                    <a:solidFill>
                      <a:srgbClr val="D1E1B2"/>
                    </a:solidFill>
                  </a:tcPr>
                </a:tc>
              </a:tr>
              <a:tr h="640183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200</a:t>
                      </a:r>
                      <a:endParaRPr lang="en-US" altLang="zh-CN" sz="3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46" marR="91446" marT="45727" marB="4572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two </a:t>
                      </a:r>
                      <a:r>
                        <a:rPr lang="en-US" altLang="zh-CN" sz="36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hundred</a:t>
                      </a:r>
                      <a:endParaRPr lang="en-US" altLang="zh-CN" sz="36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7" marB="45727">
                    <a:solidFill>
                      <a:srgbClr val="D1E1B2"/>
                    </a:solidFill>
                  </a:tcPr>
                </a:tc>
              </a:tr>
              <a:tr h="70294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en-US" altLang="zh-CN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101</a:t>
                      </a:r>
                      <a:endParaRPr lang="en-US" altLang="zh-CN" sz="3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91446" marR="91446" marT="45727" marB="45727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one hundred </a:t>
                      </a: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黑体" panose="02010609060101010101" charset="-122"/>
                        </a:rPr>
                        <a:t>and</a:t>
                      </a:r>
                      <a:r>
                        <a:rPr lang="en-US" altLang="zh-CN" sz="3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one</a:t>
                      </a:r>
                      <a:endParaRPr lang="en-US" altLang="zh-CN" sz="3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27" marB="45727">
                    <a:solidFill>
                      <a:srgbClr val="D1E1B2"/>
                    </a:solidFill>
                  </a:tcPr>
                </a:tc>
              </a:tr>
            </a:tbl>
          </a:graphicData>
        </a:graphic>
      </p:graphicFrame>
      <p:grpSp>
        <p:nvGrpSpPr>
          <p:cNvPr id="2" name="组合 12" title=""/>
          <p:cNvGrpSpPr/>
          <p:nvPr/>
        </p:nvGrpSpPr>
        <p:grpSpPr>
          <a:xfrm>
            <a:off x="7841606" y="4675416"/>
            <a:ext cx="4380284" cy="1874857"/>
            <a:chOff x="7147" y="9787"/>
            <a:chExt cx="6877" cy="2954"/>
          </a:xfrm>
        </p:grpSpPr>
        <p:sp>
          <p:nvSpPr>
            <p:cNvPr id="26632" name="文本框 11"/>
            <p:cNvSpPr txBox="1"/>
            <p:nvPr/>
          </p:nvSpPr>
          <p:spPr>
            <a:xfrm>
              <a:off x="7258" y="9787"/>
              <a:ext cx="6766" cy="2954"/>
            </a:xfrm>
            <a:prstGeom prst="rect">
              <a:avLst/>
            </a:prstGeom>
            <a:solidFill>
              <a:srgbClr val="FBFA9F"/>
            </a:solidFill>
            <a:ln w="9525">
              <a:noFill/>
            </a:ln>
          </p:spPr>
          <p:txBody>
            <a:bodyPr wrap="square" anchor="t" anchorCtr="0">
              <a:noAutofit/>
            </a:bodyPr>
            <a:lstStyle/>
            <a:p>
              <a:r>
                <a:rPr lang="en-US" altLang="zh-CN" sz="3200">
                  <a:latin typeface="Times New Roman" panose="02020603050405020304" pitchFamily="18" charset="0"/>
                  <a:ea typeface="黑体" panose="02010609060101010101" charset="-122"/>
                </a:rPr>
                <a:t>        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When we say </a:t>
              </a:r>
              <a:r>
                <a:rPr lang="en-US" altLang="zh-CN" sz="26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'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thir</a:t>
              </a: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teen</a:t>
              </a:r>
              <a:r>
                <a:rPr lang="en-US" altLang="zh-CN" sz="26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'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, we </a:t>
              </a: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stress the second syllable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. When we say </a:t>
              </a:r>
              <a:r>
                <a:rPr lang="en-US" altLang="zh-CN" sz="26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'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thir</a:t>
              </a: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ty</a:t>
              </a:r>
              <a:r>
                <a:rPr lang="en-US" altLang="zh-CN" sz="2600" b="1"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rPr>
                <a:t>'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, we </a:t>
              </a:r>
              <a:r>
                <a:rPr lang="en-US" altLang="zh-CN" sz="2600" b="1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charset="-122"/>
                </a:rPr>
                <a:t>stress the first syllable</a:t>
              </a:r>
              <a:r>
                <a:rPr lang="en-US" altLang="zh-CN" sz="2600" b="1">
                  <a:latin typeface="Times New Roman" panose="02020603050405020304" pitchFamily="18" charset="0"/>
                  <a:ea typeface="黑体" panose="02010609060101010101" charset="-122"/>
                </a:rPr>
                <a:t>.</a:t>
              </a:r>
              <a:endParaRPr lang="en-US" altLang="zh-CN" sz="2600" b="1">
                <a:latin typeface="Times New Roman" panose="02020603050405020304" pitchFamily="18" charset="0"/>
                <a:ea typeface="黑体" panose="02010609060101010101" charset="-122"/>
              </a:endParaRPr>
            </a:p>
          </p:txBody>
        </p:sp>
        <p:pic>
          <p:nvPicPr>
            <p:cNvPr id="26633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47" y="9872"/>
              <a:ext cx="1722" cy="80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5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  <p:cond evt="onBegin" delay="0">
                          <p:tn val="15"/>
                        </p:cond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18" grpId="0" animBg="1"/>
      <p:bldP spid="38915" grpId="0"/>
      <p:bldP spid="38917" grpId="0" animBg="1"/>
      <p:bldP spid="38918" grpId="0"/>
      <p:bldP spid="399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文本框 4" title=""/>
          <p:cNvSpPr txBox="1"/>
          <p:nvPr/>
        </p:nvSpPr>
        <p:spPr>
          <a:xfrm>
            <a:off x="336550" y="210820"/>
            <a:ext cx="11257280" cy="1276350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500" b="1" noProof="1"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千位数</a:t>
            </a:r>
            <a:r>
              <a:rPr lang="en-US" altLang="zh-CN" sz="35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t</a:t>
            </a:r>
            <a:r>
              <a:rPr lang="zh-CN" altLang="en-US" sz="35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housand</a:t>
            </a:r>
            <a:r>
              <a:rPr lang="zh-CN" altLang="en-US" sz="3500" b="1" noProof="1"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用法同hundred，跟在</a:t>
            </a:r>
            <a:r>
              <a:rPr lang="zh-CN" altLang="en-US" sz="35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数词后</a:t>
            </a:r>
            <a:r>
              <a:rPr lang="zh-CN" altLang="en-US" sz="3500" b="1" noProof="1"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，</a:t>
            </a:r>
            <a:r>
              <a:rPr lang="zh-CN" altLang="en-US" sz="3500" b="1" noProof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表示具体的数字时</a:t>
            </a:r>
            <a:r>
              <a:rPr lang="zh-CN" altLang="en-US" sz="3500" b="1" noProof="1"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，通常使用</a:t>
            </a:r>
            <a:r>
              <a:rPr lang="zh-CN" altLang="en-US" sz="35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单数形式</a:t>
            </a:r>
            <a:r>
              <a:rPr lang="zh-CN" altLang="en-US" sz="3500" b="1" noProof="1">
                <a:latin typeface="Times New Roman" panose="02020603050405020304" pitchFamily="18" charset="0"/>
                <a:ea typeface="黑体" panose="02010609060101010101" charset="-122"/>
                <a:cs typeface="+mn-cs"/>
                <a:sym typeface="宋体" panose="02010600030101010101" pitchFamily="2" charset="-122"/>
              </a:rPr>
              <a:t>。</a:t>
            </a:r>
            <a:endParaRPr lang="zh-CN" altLang="en-US" sz="3500" b="1" noProof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38918" name="文本框 8" title=""/>
          <p:cNvSpPr txBox="1"/>
          <p:nvPr/>
        </p:nvSpPr>
        <p:spPr>
          <a:xfrm>
            <a:off x="260985" y="1515428"/>
            <a:ext cx="9752965" cy="106045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five 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thousand</a:t>
            </a: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books </a:t>
            </a:r>
            <a:r>
              <a:rPr lang="en-US" altLang="zh-CN" sz="35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五千本书</a:t>
            </a:r>
            <a:endParaRPr lang="en-US" altLang="zh-CN" sz="35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  <a:p>
            <a:pPr algn="l">
              <a:lnSpc>
                <a:spcPct val="90000"/>
              </a:lnSpc>
            </a:pPr>
            <a:r>
              <a:rPr lang="en-US" altLang="zh-CN" sz="35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2,345 = two 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thousand</a:t>
            </a:r>
            <a:r>
              <a:rPr lang="en-US" altLang="zh-CN" sz="35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three 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hundred</a:t>
            </a:r>
            <a:r>
              <a:rPr lang="en-US" altLang="zh-CN" sz="35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 and forty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-</a:t>
            </a:r>
            <a:r>
              <a:rPr lang="en-US" altLang="zh-CN" sz="35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宋体" panose="02010600030101010101" pitchFamily="2" charset="-122"/>
              </a:rPr>
              <a:t>five</a:t>
            </a:r>
            <a:endParaRPr lang="en-US" altLang="zh-CN" sz="35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4" name="文本框 4" title=""/>
          <p:cNvSpPr txBox="1"/>
          <p:nvPr/>
        </p:nvSpPr>
        <p:spPr>
          <a:xfrm>
            <a:off x="336550" y="2586990"/>
            <a:ext cx="11256645" cy="1868805"/>
          </a:xfrm>
          <a:prstGeom prst="rect">
            <a:avLst/>
          </a:prstGeom>
          <a:noFill/>
          <a:ln w="25400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3500" b="1" noProof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万以上的较大数字：</a:t>
            </a:r>
            <a:r>
              <a:rPr lang="en-US" altLang="zh-CN" sz="3500" b="1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million</a:t>
            </a:r>
            <a:r>
              <a:rPr lang="zh-CN" altLang="en-US" sz="3500" b="1" noProof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是</a:t>
            </a:r>
            <a:r>
              <a:rPr lang="en-US" altLang="zh-CN" sz="3500" b="1" noProof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100万</a:t>
            </a:r>
            <a:r>
              <a:rPr lang="zh-CN" altLang="en-US" sz="3500" b="1" noProof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zh-CN" altLang="en-US" sz="35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用法同hundred，</a:t>
            </a:r>
            <a:r>
              <a:rPr lang="en-US" altLang="zh-CN" sz="35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t</a:t>
            </a:r>
            <a:r>
              <a:rPr lang="zh-CN" altLang="en-US" sz="35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housand，</a:t>
            </a:r>
            <a:r>
              <a:rPr lang="zh-CN" altLang="en-US" sz="35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跟在</a:t>
            </a:r>
            <a:r>
              <a:rPr lang="zh-CN" altLang="en-US" sz="35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数词后</a:t>
            </a:r>
            <a:r>
              <a:rPr lang="zh-CN" altLang="en-US" sz="35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zh-CN" altLang="en-US" sz="35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表示具体的数字时</a:t>
            </a:r>
            <a:r>
              <a:rPr lang="zh-CN" altLang="en-US" sz="35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，通常使用</a:t>
            </a:r>
            <a:r>
              <a:rPr lang="zh-CN" altLang="en-US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单数形式</a:t>
            </a:r>
            <a:r>
              <a:rPr lang="zh-CN" altLang="en-US" sz="3500" b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。</a:t>
            </a:r>
            <a:r>
              <a:rPr lang="en-US" altLang="zh-CN" sz="3500" b="1" noProof="1">
                <a:latin typeface="Times New Roman" panose="02020603050405020304" pitchFamily="18" charset="0"/>
                <a:ea typeface="黑体" panose="02010609060101010101" charset="-122"/>
                <a:sym typeface="宋体" panose="02010600030101010101" pitchFamily="2" charset="-122"/>
              </a:rPr>
              <a:t> </a:t>
            </a:r>
            <a:endParaRPr lang="en-US" altLang="zh-CN" sz="3500" b="1" noProof="1">
              <a:latin typeface="Times New Roman" panose="02020603050405020304" pitchFamily="18" charset="0"/>
              <a:ea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336550" y="4520565"/>
            <a:ext cx="11720830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 anchorCtr="0">
            <a:spAutoFit/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two 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million</a:t>
            </a: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</a:t>
            </a:r>
            <a:r>
              <a:rPr lang="en-US" altLang="zh-CN" sz="35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两百万</a:t>
            </a:r>
            <a:endParaRPr lang="en-US" altLang="zh-CN" sz="3500" b="1"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23,456 = twenty-three 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thousand</a:t>
            </a: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four 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hundred</a:t>
            </a: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and fifty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-</a:t>
            </a: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six</a:t>
            </a:r>
            <a:endParaRPr lang="en-US" altLang="zh-CN" sz="3500" b="1"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234,567 = two 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hundred</a:t>
            </a: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and thirty-four 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thousand</a:t>
            </a: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five </a:t>
            </a:r>
            <a:endParaRPr lang="en-US" altLang="zh-CN" sz="3500" b="1"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            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hundred </a:t>
            </a: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and sixty</a:t>
            </a:r>
            <a:r>
              <a:rPr lang="en-US" altLang="zh-CN" sz="35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-</a:t>
            </a:r>
            <a:r>
              <a:rPr lang="en-US" altLang="zh-CN" sz="3500" b="1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seven</a:t>
            </a:r>
            <a:endParaRPr lang="en-US" altLang="zh-CN" sz="3500" b="1">
              <a:latin typeface="Times New Roman" panose="02020603050405020304" pitchFamily="18" charset="0"/>
              <a:ea typeface="黑体" panose="02010609060101010101" charset="-122"/>
              <a:sym typeface="+mn-e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8918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/>
        </p:nvSpPr>
        <p:spPr>
          <a:xfrm>
            <a:off x="377190" y="1506855"/>
            <a:ext cx="1160081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4,056 = four thousand 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and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fifty-six</a:t>
            </a:r>
            <a:endParaRPr lang="en-US" altLang="zh-CN" sz="30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23,813 = twenty-three thousand eight hundred 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thirteen</a:t>
            </a:r>
            <a:endParaRPr lang="zh-C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567,110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= five hundred 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sixty-seven thousand one hundred 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ten</a:t>
            </a:r>
            <a:endParaRPr lang="zh-C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6,425,000</a:t>
            </a:r>
            <a:r>
              <a:rPr lang="en-US" altLang="zh-CN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= six million four hundred </a:t>
            </a:r>
            <a:r>
              <a:rPr lang="zh-CN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 twenty-five thousand</a:t>
            </a:r>
            <a:endParaRPr lang="zh-CN" altLang="en-US" sz="3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 title=""/>
          <p:cNvSpPr txBox="1"/>
          <p:nvPr/>
        </p:nvSpPr>
        <p:spPr>
          <a:xfrm>
            <a:off x="360680" y="765175"/>
            <a:ext cx="89230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2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read the big numbers below.</a:t>
            </a:r>
            <a:endParaRPr lang="zh-CN" altLang="en-US" sz="3200" b="1">
              <a:solidFill>
                <a:srgbClr val="0030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 title=""/>
          <p:cNvGrpSpPr/>
          <p:nvPr/>
        </p:nvGrpSpPr>
        <p:grpSpPr>
          <a:xfrm>
            <a:off x="492760" y="3782695"/>
            <a:ext cx="9975850" cy="1999615"/>
            <a:chOff x="3847" y="6333"/>
            <a:chExt cx="17756" cy="3149"/>
          </a:xfrm>
        </p:grpSpPr>
        <p:sp>
          <p:nvSpPr>
            <p:cNvPr id="4" name="文本框 3"/>
            <p:cNvSpPr txBox="1"/>
            <p:nvPr/>
          </p:nvSpPr>
          <p:spPr>
            <a:xfrm>
              <a:off x="3895" y="6333"/>
              <a:ext cx="17708" cy="3149"/>
            </a:xfrm>
            <a:prstGeom prst="rect">
              <a:avLst/>
            </a:prstGeom>
            <a:solidFill>
              <a:srgbClr val="FFFDF5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txBody>
            <a:bodyPr wrap="square" rtlCol="0" anchor="t">
              <a:spAutoFit/>
            </a:bodyPr>
            <a:lstStyle/>
            <a:p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        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We often use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>
                  <a:solidFill>
                    <a:srgbClr val="2B8313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a comma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or </a:t>
              </a:r>
              <a:r>
                <a:rPr lang="zh-CN" altLang="en-US" sz="3200" b="1">
                  <a:solidFill>
                    <a:srgbClr val="2B8313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a space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to separate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big numbers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into groups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of three from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 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right to left.</a:t>
              </a:r>
              <a:endParaRPr lang="zh-CN" altLang="en-US" sz="3200" b="1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r>
                <a:rPr lang="zh-CN" altLang="en-US" sz="3000" b="1">
                  <a:solidFill>
                    <a:srgbClr val="612B4B"/>
                  </a:solidFill>
                  <a:latin typeface="Times New Roman" panose="02020603050405020304" pitchFamily="18" charset="0"/>
                  <a:ea typeface="黑体" panose="02010609060101010101" charset="-122"/>
                  <a:cs typeface="Times New Roman" panose="02020603050405020304" pitchFamily="18" charset="0"/>
                </a:rPr>
                <a:t>在用阿拉伯数字记录较大数目时，通常用逗号或空格将大数目分隔，从个位开始，三个一组。</a:t>
              </a:r>
              <a:endParaRPr lang="zh-CN" altLang="en-US" sz="3000" b="1">
                <a:solidFill>
                  <a:srgbClr val="612B4B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  <p:pic>
          <p:nvPicPr>
            <p:cNvPr id="26633" name="图片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3847" y="6397"/>
              <a:ext cx="1727" cy="80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80" name="矩形 6" title=""/>
          <p:cNvSpPr/>
          <p:nvPr/>
        </p:nvSpPr>
        <p:spPr>
          <a:xfrm>
            <a:off x="443230" y="229553"/>
            <a:ext cx="3962400" cy="5842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/>
          <a:lstStyle/>
          <a:p>
            <a:r>
              <a:rPr lang="zh-CN" altLang="en-US" sz="3600" b="1">
                <a:latin typeface="Times New Roman" panose="02020603050405020304" pitchFamily="18" charset="0"/>
                <a:ea typeface="黑体" panose="02010609060101010101" charset="-122"/>
              </a:rPr>
              <a:t>三、基数词的用法</a:t>
            </a:r>
            <a:endParaRPr lang="zh-CN" altLang="en-US" sz="3600" b="1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351790" y="848360"/>
            <a:ext cx="11662410" cy="1137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text below about Neil's home and pay attention to the use of</a:t>
            </a:r>
            <a:r>
              <a:rPr lang="en-US" altLang="zh-CN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400" b="1">
                <a:solidFill>
                  <a:srgbClr val="0030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cardinal numbers.</a:t>
            </a:r>
            <a:endParaRPr lang="zh-CN" altLang="en-US" sz="3400" b="1">
              <a:solidFill>
                <a:srgbClr val="0030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372110" y="1960880"/>
            <a:ext cx="11436350" cy="2707005"/>
          </a:xfrm>
          <a:prstGeom prst="rect">
            <a:avLst/>
          </a:prstGeom>
          <a:solidFill>
            <a:srgbClr val="FFF7EB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Neil's home is about </a:t>
            </a:r>
            <a:r>
              <a:rPr lang="zh-CN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miles from London. 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 is on </a:t>
            </a:r>
            <a:r>
              <a:rPr lang="zh-CN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Rose Street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 has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an area of</a:t>
            </a:r>
            <a:r>
              <a:rPr lang="zh-CN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160 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square metres. His phone number is </a:t>
            </a:r>
            <a:r>
              <a:rPr lang="zh-CN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0207 000 1111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Neil loves taking pictures. He has about</a:t>
            </a:r>
            <a:r>
              <a:rPr lang="zh-CN" altLang="en-US" sz="3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2,000 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pictures on his phone.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They are very beautiful!</a:t>
            </a:r>
            <a:endParaRPr lang="zh-CN" altLang="en-US" sz="3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40" y="4770755"/>
            <a:ext cx="11430000" cy="1417320"/>
          </a:xfrm>
          <a:prstGeom prst="rect">
            <a:avLst/>
          </a:prstGeom>
        </p:spPr>
      </p:pic>
      <p:sp>
        <p:nvSpPr>
          <p:cNvPr id="2" name="文本框 1" title=""/>
          <p:cNvSpPr txBox="1"/>
          <p:nvPr/>
        </p:nvSpPr>
        <p:spPr>
          <a:xfrm>
            <a:off x="4594225" y="5253990"/>
            <a:ext cx="2247900" cy="445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 numbers</a:t>
            </a:r>
            <a:endParaRPr lang="en-US" altLang="zh-CN" sz="23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4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  <p:cond evt="onBegin" delay="0">
                          <p:tn val="11"/>
                        </p:cond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  <p:cond evt="onBegin" delay="0">
                          <p:tn val="16"/>
                        </p:cond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  <p:tag name="KSO_WM_UNIT_PLACING_PICTURE_USER_VIEWPORT" val="{&quot;height&quot;:2030,&quot;width&quot;:7320}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SPECIAL_SOURCE" val="bdnull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06.xml><?xml version="1.0" encoding="utf-8"?>
<p:tagLst xmlns:p="http://schemas.openxmlformats.org/presentationml/2006/main">
  <p:tag name="KSO_WM_SPECIAL_SOURCE" val="bdnull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SPECIAL_SOURCE" val="bdnull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SPECIAL_SOURCE" val="bdnull"/>
</p:tagLst>
</file>

<file path=ppt/tags/tag11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ZDU1NDQxNTFlNzhkYjlhMDdjNGFhYzBiMzk0ZDAxNmUifQ=="/>
  <p:tag name="KSO_WPP_MARK_KEY" val="d2f993cc-f467-48f6-a8c7-ec6a1ff00682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27.xml><?xml version="1.0" encoding="utf-8"?>
<p:tagLst xmlns:p="http://schemas.openxmlformats.org/presentationml/2006/main">
  <p:tag name="KSO_WM_BEAUTIFY_FLAG" val=""/>
  <p:tag name="KSO_WM_UNIT_PLACING_PICTURE_USER_VIEWPORT" val="{&quot;height&quot;:5580,&quot;width&quot;:4305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SPECIAL_SOURCE" val="bdnull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SPECIAL_SOURCE" val="bdnull"/>
</p:tagLst>
</file>

<file path=ppt/tags/tag44.xml><?xml version="1.0" encoding="utf-8"?>
<p:tagLst xmlns:p="http://schemas.openxmlformats.org/presentationml/2006/main">
  <p:tag name="KSO_WM_SPECIAL_SOURCE" val="bdnull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SPECIAL_SOURCE" val="bdnull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SPECIAL_SOURCE" val="bdnull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SPECIAL_SOURCE" val="bdnull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p="http://schemas.openxmlformats.org/presentationml/2006/main">
  <p:tag name="KSO_WM_SPECIAL_SOURCE" val="bdnull"/>
</p:tagLst>
</file>

<file path=ppt/tags/tag61.xml><?xml version="1.0" encoding="utf-8"?>
<p:tagLst xmlns:p="http://schemas.openxmlformats.org/presentationml/2006/main">
  <p:tag name="KSO_WM_SPECIAL_SOURCE" val="bdnull"/>
</p:tagLst>
</file>

<file path=ppt/tags/tag62.xml><?xml version="1.0" encoding="utf-8"?>
<p:tagLst xmlns:p="http://schemas.openxmlformats.org/presentationml/2006/main">
  <p:tag name="KSO_WM_SPECIAL_SOURCE" val="bdnull"/>
</p:tagLst>
</file>

<file path=ppt/tags/tag63.xml><?xml version="1.0" encoding="utf-8"?>
<p:tagLst xmlns:p="http://schemas.openxmlformats.org/presentationml/2006/main">
  <p:tag name="KSO_WM_SPECIAL_SOURCE" val="bdnull"/>
</p:tagLst>
</file>

<file path=ppt/tags/tag64.xml><?xml version="1.0" encoding="utf-8"?>
<p:tagLst xmlns:p="http://schemas.openxmlformats.org/presentationml/2006/main"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SPECIAL_SOURCE" val="bdnull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2_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3_自定义设计方案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6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7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8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29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新版空白演示配色">
    <a:dk1>
      <a:sysClr val="windowText" lastClr="000000"/>
    </a:dk1>
    <a:lt1>
      <a:sysClr val="window" lastClr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56CA95"/>
    </a:accent3>
    <a:accent4>
      <a:srgbClr val="FFBA55"/>
    </a:accent4>
    <a:accent5>
      <a:srgbClr val="F18870"/>
    </a:accent5>
    <a:accent6>
      <a:srgbClr val="EC5F74"/>
    </a:accent6>
    <a:hlink>
      <a:srgbClr val="0563C1"/>
    </a:hlink>
    <a:folHlink>
      <a:srgbClr val="954D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288</Paragraphs>
  <Slides>30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2">
      <vt:lpstr>Arial</vt:lpstr>
      <vt:lpstr>微软雅黑</vt:lpstr>
      <vt:lpstr>Times New Roman</vt:lpstr>
      <vt:lpstr>宋体</vt:lpstr>
      <vt:lpstr>Wingdings</vt:lpstr>
      <vt:lpstr>Calibri Light</vt:lpstr>
      <vt:lpstr>Calibri</vt:lpstr>
      <vt:lpstr>Berlin Sans FB Demi</vt:lpstr>
      <vt:lpstr>黑体</vt:lpstr>
      <vt:lpstr>Matura MT Script Capitals</vt:lpstr>
      <vt:lpstr>Symbol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2025-02-12T15:35:01.469</cp:lastPrinted>
  <dcterms:created xsi:type="dcterms:W3CDTF">2025-02-12T15:35:01Z</dcterms:created>
  <dcterms:modified xsi:type="dcterms:W3CDTF">2025-02-12T07:35:01Z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